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8" r:id="rId5"/>
    <p:sldId id="263" r:id="rId6"/>
    <p:sldId id="264" r:id="rId7"/>
    <p:sldId id="266" r:id="rId8"/>
    <p:sldId id="265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61" r:id="rId17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33CC"/>
    <a:srgbClr val="CC0099"/>
    <a:srgbClr val="009900"/>
    <a:srgbClr val="FFCC66"/>
    <a:srgbClr val="FFFF99"/>
    <a:srgbClr val="00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3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6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3D80A-A136-4B3C-B288-D2D696E2582D}" type="datetimeFigureOut">
              <a:rPr lang="ru-RU"/>
              <a:pPr>
                <a:defRPr/>
              </a:pPr>
              <a:t>22.08.2023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32393-9F14-4E0B-8A7D-D6C6169F1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9BD2F-4238-4663-AF33-8429A8DA458E}" type="datetimeFigureOut">
              <a:rPr lang="ru-RU"/>
              <a:pPr>
                <a:defRPr/>
              </a:pPr>
              <a:t>22.08.2023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A7F34-179E-4237-BF8E-D8F8BE1B6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58ECE-735C-4601-B187-FB2E2B24868C}" type="datetimeFigureOut">
              <a:rPr lang="ru-RU"/>
              <a:pPr>
                <a:defRPr/>
              </a:pPr>
              <a:t>22.08.2023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E6E96-49AE-4EE2-8F46-81EDC72EA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65B4B-67D3-4BA3-9639-8B73DBD953DA}" type="datetimeFigureOut">
              <a:rPr lang="ru-RU"/>
              <a:pPr>
                <a:defRPr/>
              </a:pPr>
              <a:t>22.08.2023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300ED-DBC6-4834-A292-E9733BE29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E6FCE-27CA-4E64-A5A7-C203A5FD2C02}" type="datetimeFigureOut">
              <a:rPr lang="ru-RU"/>
              <a:pPr>
                <a:defRPr/>
              </a:pPr>
              <a:t>22.08.2023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BD9CD-AFA1-4B98-AF94-663C7E8619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D1A7D-156C-489F-9B03-8C95B97815D6}" type="datetimeFigureOut">
              <a:rPr lang="ru-RU"/>
              <a:pPr>
                <a:defRPr/>
              </a:pPr>
              <a:t>22.08.2023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47BEA-4E60-463A-9A0A-1D9D6B4A51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96D00-7A60-4044-83D6-77226D7B6AE3}" type="datetimeFigureOut">
              <a:rPr lang="ru-RU"/>
              <a:pPr>
                <a:defRPr/>
              </a:pPr>
              <a:t>22.08.2023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50550-8095-4C70-9EB5-1F63BD67E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88900-2C3C-47DF-8AA2-9F97CE7BA134}" type="datetimeFigureOut">
              <a:rPr lang="ru-RU"/>
              <a:pPr>
                <a:defRPr/>
              </a:pPr>
              <a:t>22.08.2023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B3826-AC3B-48DC-BFFF-A25B6909C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5CDF9-7A73-433B-AC5B-A39EC22A2B50}" type="datetimeFigureOut">
              <a:rPr lang="ru-RU"/>
              <a:pPr>
                <a:defRPr/>
              </a:pPr>
              <a:t>22.08.2023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01913-8AE0-43E3-9CA6-07137B2F14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EF202-D733-4DB0-8BF5-FE58F865CF7F}" type="datetimeFigureOut">
              <a:rPr lang="ru-RU"/>
              <a:pPr>
                <a:defRPr/>
              </a:pPr>
              <a:t>22.08.2023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02BFB-FBCF-4565-BF74-7CB9AE9C94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44BB3-09CD-49F3-8CB5-3C9B85442C24}" type="datetimeFigureOut">
              <a:rPr lang="ru-RU"/>
              <a:pPr>
                <a:defRPr/>
              </a:pPr>
              <a:t>22.08.2023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643D7-4CE3-4C27-8A46-F3FBC31F9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504B80-D40F-4975-B818-A9C1F54B87E9}" type="datetimeFigureOut">
              <a:rPr lang="ru-RU"/>
              <a:pPr>
                <a:defRPr/>
              </a:pPr>
              <a:t>22.08.2023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1081C5-58A6-471F-B810-3E5A4D3A7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17.jpeg"/><Relationship Id="rId7" Type="http://schemas.openxmlformats.org/officeDocument/2006/relationships/image" Target="../media/image2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image" Target="../media/image17.jpeg"/><Relationship Id="rId7" Type="http://schemas.openxmlformats.org/officeDocument/2006/relationships/image" Target="../media/image3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4206875" y="482600"/>
            <a:ext cx="6005513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ru-RU" sz="2400">
              <a:solidFill>
                <a:srgbClr val="F2F2F2"/>
              </a:solidFill>
            </a:endParaRPr>
          </a:p>
          <a:p>
            <a:pPr algn="ctr">
              <a:defRPr/>
            </a:pPr>
            <a:r>
              <a:rPr lang="ru-RU" sz="2400">
                <a:solidFill>
                  <a:srgbClr val="F2F2F2"/>
                </a:solidFill>
              </a:rPr>
              <a:t>ПЕРВИЧНАЯ ПРОФСОЮЗНАЯ ОРГАНИЗАЦИЯ СОТРУДНИКОВ </a:t>
            </a:r>
            <a:r>
              <a:rPr lang="ru-RU" sz="2400">
                <a:solidFill>
                  <a:srgbClr val="F2F2F2"/>
                </a:solidFill>
                <a:latin typeface="Georgia" pitchFamily="18" charset="0"/>
              </a:rPr>
              <a:t>НОВОМОСКОВСКО</a:t>
            </a:r>
            <a:r>
              <a:rPr lang="ru-RU" sz="2400">
                <a:solidFill>
                  <a:srgbClr val="F2F2F2"/>
                </a:solidFill>
              </a:rPr>
              <a:t>ГО</a:t>
            </a:r>
            <a:r>
              <a:rPr lang="ru-RU" sz="2400">
                <a:solidFill>
                  <a:srgbClr val="F2F2F2"/>
                </a:solidFill>
                <a:latin typeface="Georgia" pitchFamily="18" charset="0"/>
              </a:rPr>
              <a:t> ИНСТИТУТ</a:t>
            </a:r>
            <a:r>
              <a:rPr lang="ru-RU" sz="2400">
                <a:solidFill>
                  <a:srgbClr val="F2F2F2"/>
                </a:solidFill>
              </a:rPr>
              <a:t>А</a:t>
            </a:r>
          </a:p>
          <a:p>
            <a:pPr algn="ctr">
              <a:defRPr/>
            </a:pPr>
            <a:r>
              <a:rPr lang="ru-RU" sz="2400">
                <a:solidFill>
                  <a:srgbClr val="F2F2F2"/>
                </a:solidFill>
                <a:latin typeface="Georgia" pitchFamily="18" charset="0"/>
              </a:rPr>
              <a:t> РХТУ ИМ. Д.И. МЕНДЕЛЕЕВА</a:t>
            </a:r>
          </a:p>
          <a:p>
            <a:pPr algn="ctr">
              <a:defRPr/>
            </a:pPr>
            <a:endParaRPr lang="ru-RU" sz="2400">
              <a:solidFill>
                <a:srgbClr val="F2F2F2"/>
              </a:solidFill>
              <a:latin typeface="Georgia" pitchFamily="18" charset="0"/>
            </a:endParaRPr>
          </a:p>
          <a:p>
            <a:pPr algn="ctr">
              <a:defRPr/>
            </a:pPr>
            <a:endParaRPr lang="ru-RU" sz="4000" b="1">
              <a:solidFill>
                <a:srgbClr val="F2F2F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3315" name="Рисунок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12388" y="504825"/>
            <a:ext cx="1249362" cy="13684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13316" name="Рисунок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125" y="342900"/>
            <a:ext cx="3949700" cy="274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282700" y="3257550"/>
            <a:ext cx="9977438" cy="260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defRPr/>
            </a:pPr>
            <a:r>
              <a:rPr lang="ru-RU" sz="4000" b="1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ОТКРЫТЫЙ (ПУБЛИЧНЫЙ)</a:t>
            </a:r>
          </a:p>
          <a:p>
            <a:pPr algn="ctr" defTabSz="914400">
              <a:defRPr/>
            </a:pPr>
            <a:r>
              <a:rPr lang="ru-RU" sz="4000" b="1">
                <a:solidFill>
                  <a:srgbClr val="F2F2F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ОТЧЕТ</a:t>
            </a:r>
          </a:p>
          <a:p>
            <a:pPr defTabSz="914400">
              <a:defRPr/>
            </a:pPr>
            <a:endParaRPr lang="ru-RU" sz="4000" b="1">
              <a:solidFill>
                <a:srgbClr val="F2F2F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defTabSz="914400">
              <a:defRPr/>
            </a:pPr>
            <a:r>
              <a:rPr lang="ru-RU">
                <a:solidFill>
                  <a:srgbClr val="F2F2F2"/>
                </a:solidFill>
              </a:rPr>
              <a:t>      </a:t>
            </a:r>
          </a:p>
          <a:p>
            <a:pPr defTabSz="914400">
              <a:spcBef>
                <a:spcPct val="50000"/>
              </a:spcBef>
              <a:defRPr/>
            </a:pPr>
            <a:endParaRPr lang="ru-RU"/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5589588" y="6102350"/>
            <a:ext cx="1622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2000">
                <a:solidFill>
                  <a:schemeClr val="bg1"/>
                </a:solidFill>
              </a:rPr>
              <a:t>2021 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ъект 2"/>
          <p:cNvSpPr txBox="1">
            <a:spLocks/>
          </p:cNvSpPr>
          <p:nvPr/>
        </p:nvSpPr>
        <p:spPr bwMode="auto">
          <a:xfrm>
            <a:off x="1992313" y="1744663"/>
            <a:ext cx="8229600" cy="434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charset="0"/>
              <a:buNone/>
            </a:pPr>
            <a:endParaRPr lang="ru-RU" altLang="ru-RU" sz="1400"/>
          </a:p>
        </p:txBody>
      </p:sp>
      <p:sp>
        <p:nvSpPr>
          <p:cNvPr id="8" name="Номер слайда 1"/>
          <p:cNvSpPr txBox="1">
            <a:spLocks noGrp="1"/>
          </p:cNvSpPr>
          <p:nvPr/>
        </p:nvSpPr>
        <p:spPr>
          <a:xfrm>
            <a:off x="9567863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9B72DF8-8D3C-46A0-B208-DFA180D9DCD4}" type="slidenum">
              <a:rPr lang="ru-RU"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532" name="Рисунок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07700" y="215900"/>
            <a:ext cx="1249363" cy="13684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22533" name="Picture 16" descr="человечки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09313" y="5319713"/>
            <a:ext cx="9810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15" descr="0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6413" y="1174750"/>
            <a:ext cx="9647237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Text Box 16"/>
          <p:cNvSpPr txBox="1">
            <a:spLocks noChangeArrowheads="1"/>
          </p:cNvSpPr>
          <p:nvPr/>
        </p:nvSpPr>
        <p:spPr bwMode="auto">
          <a:xfrm>
            <a:off x="444500" y="503238"/>
            <a:ext cx="1026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ru-RU" sz="2000" b="1">
                <a:solidFill>
                  <a:srgbClr val="000066"/>
                </a:solidFill>
              </a:rPr>
              <a:t>2021 год был объявлен Профсоюзом годом «Спорта. Здоровья. Долголетия!»</a:t>
            </a:r>
          </a:p>
          <a:p>
            <a:pPr defTabSz="914400"/>
            <a:endParaRPr lang="ru-RU" sz="2000"/>
          </a:p>
        </p:txBody>
      </p:sp>
      <p:sp>
        <p:nvSpPr>
          <p:cNvPr id="22536" name="Text Box 18"/>
          <p:cNvSpPr txBox="1">
            <a:spLocks noChangeArrowheads="1"/>
          </p:cNvSpPr>
          <p:nvPr/>
        </p:nvSpPr>
        <p:spPr bwMode="auto">
          <a:xfrm>
            <a:off x="985838" y="5045075"/>
            <a:ext cx="94630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ru-RU" b="1"/>
              <a:t>В стенах Новомосковского института РХТУ им. Д.И. Менделеева в связи с тематикой года были проведены различные спортивные и культурно-массовые мероприятия.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ъект 2"/>
          <p:cNvSpPr txBox="1">
            <a:spLocks/>
          </p:cNvSpPr>
          <p:nvPr/>
        </p:nvSpPr>
        <p:spPr bwMode="auto">
          <a:xfrm>
            <a:off x="1992313" y="1744663"/>
            <a:ext cx="8229600" cy="434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charset="0"/>
              <a:buNone/>
            </a:pPr>
            <a:endParaRPr lang="ru-RU" altLang="ru-RU" sz="1400"/>
          </a:p>
        </p:txBody>
      </p:sp>
      <p:sp>
        <p:nvSpPr>
          <p:cNvPr id="8" name="Номер слайда 1"/>
          <p:cNvSpPr txBox="1">
            <a:spLocks noGrp="1"/>
          </p:cNvSpPr>
          <p:nvPr/>
        </p:nvSpPr>
        <p:spPr>
          <a:xfrm>
            <a:off x="9567863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56B10C3-34C6-443F-89A5-1FA121E06115}" type="slidenum">
              <a:rPr lang="ru-RU"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556" name="Рисунок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07700" y="215900"/>
            <a:ext cx="1249363" cy="13684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23557" name="Picture 16" descr="человечки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09313" y="5319713"/>
            <a:ext cx="9810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 descr="0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6688" y="5499100"/>
            <a:ext cx="22606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246063" y="195263"/>
            <a:ext cx="491013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b="1"/>
              <a:t>«Лыжня России» 2021 на протяжении многих лет является самым масштабным по количеству участников и географическому охвату зимним спортивным мероприятием в мире.</a:t>
            </a:r>
            <a:r>
              <a:rPr lang="ru-RU"/>
              <a:t> </a:t>
            </a:r>
          </a:p>
        </p:txBody>
      </p:sp>
      <p:pic>
        <p:nvPicPr>
          <p:cNvPr id="23560" name="Picture 9" descr="IMG-20220221-WA0099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6863" y="1725613"/>
            <a:ext cx="4464050" cy="368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5497513" y="257175"/>
            <a:ext cx="5197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endParaRPr lang="ru-RU"/>
          </a:p>
        </p:txBody>
      </p:sp>
      <p:sp>
        <p:nvSpPr>
          <p:cNvPr id="23562" name="Text Box 11"/>
          <p:cNvSpPr txBox="1">
            <a:spLocks noChangeArrowheads="1"/>
          </p:cNvSpPr>
          <p:nvPr/>
        </p:nvSpPr>
        <p:spPr bwMode="auto">
          <a:xfrm>
            <a:off x="5260975" y="225425"/>
            <a:ext cx="55784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ru-RU" b="1"/>
              <a:t>В стенах Новомосковского института РХТУ им. Д.И. Менделеева прошло спортивно-массовое мероприятие «Веселые старты 2021».</a:t>
            </a:r>
          </a:p>
          <a:p>
            <a:pPr defTabSz="914400"/>
            <a:r>
              <a:rPr lang="ru-RU" b="1"/>
              <a:t>В мероприятии приняли участие 5 студенческих команд с каждого факультета и команда сотрудников (членов Профсоюза). В упорной борьбе  1 место заняла команда сотрудников!</a:t>
            </a:r>
          </a:p>
        </p:txBody>
      </p:sp>
      <p:pic>
        <p:nvPicPr>
          <p:cNvPr id="23563" name="Picture 12" descr="Копия 2 спорт IMG-20210502-WA0048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4325" y="2528888"/>
            <a:ext cx="5022850" cy="324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ъект 2"/>
          <p:cNvSpPr txBox="1">
            <a:spLocks/>
          </p:cNvSpPr>
          <p:nvPr/>
        </p:nvSpPr>
        <p:spPr bwMode="auto">
          <a:xfrm>
            <a:off x="1992313" y="1744663"/>
            <a:ext cx="8229600" cy="434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charset="0"/>
              <a:buNone/>
            </a:pPr>
            <a:endParaRPr lang="ru-RU" altLang="ru-RU" sz="1400"/>
          </a:p>
        </p:txBody>
      </p:sp>
      <p:sp>
        <p:nvSpPr>
          <p:cNvPr id="8" name="Номер слайда 1"/>
          <p:cNvSpPr txBox="1">
            <a:spLocks noGrp="1"/>
          </p:cNvSpPr>
          <p:nvPr/>
        </p:nvSpPr>
        <p:spPr>
          <a:xfrm>
            <a:off x="9567863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5B9B8F4-8F60-42A0-B823-F1233AE5C674}" type="slidenum">
              <a:rPr lang="ru-RU"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580" name="Рисунок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27688" y="6034088"/>
            <a:ext cx="1249362" cy="82391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24581" name="Picture 16" descr="человечки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12263" y="6145213"/>
            <a:ext cx="1350962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 descr="0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2525" y="5948363"/>
            <a:ext cx="20351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5497513" y="257175"/>
            <a:ext cx="5197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endParaRPr lang="ru-RU"/>
          </a:p>
        </p:txBody>
      </p:sp>
      <p:sp>
        <p:nvSpPr>
          <p:cNvPr id="24584" name="Text Box 12"/>
          <p:cNvSpPr txBox="1">
            <a:spLocks noChangeArrowheads="1"/>
          </p:cNvSpPr>
          <p:nvPr/>
        </p:nvSpPr>
        <p:spPr bwMode="auto">
          <a:xfrm>
            <a:off x="431800" y="215900"/>
            <a:ext cx="44894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1600" b="1"/>
              <a:t>Отдых членов Профсоюза в коттеджном комплексе «У реки»: Алексинский район, д. Бунырево</a:t>
            </a:r>
          </a:p>
        </p:txBody>
      </p:sp>
      <p:pic>
        <p:nvPicPr>
          <p:cNvPr id="24585" name="Picture 13" descr="Копия IMG-20211007-WA010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475" y="1016000"/>
            <a:ext cx="3551238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14" descr="20220420_19490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988" y="3328988"/>
            <a:ext cx="3563937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7" name="Text Box 15"/>
          <p:cNvSpPr txBox="1">
            <a:spLocks noChangeArrowheads="1"/>
          </p:cNvSpPr>
          <p:nvPr/>
        </p:nvSpPr>
        <p:spPr bwMode="auto">
          <a:xfrm>
            <a:off x="5033963" y="215900"/>
            <a:ext cx="30908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1600" b="1"/>
              <a:t>Поездка членов Профсоюза с детьми в Тульский цирк</a:t>
            </a:r>
          </a:p>
        </p:txBody>
      </p:sp>
      <p:pic>
        <p:nvPicPr>
          <p:cNvPr id="24588" name="Picture 16" descr="Цирк, 2021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67213" y="950913"/>
            <a:ext cx="4056062" cy="497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9" name="Picture 17" descr="ГРИБЫ 1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97900" y="3379788"/>
            <a:ext cx="2940050" cy="265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0" name="Picture 18" descr="7f117a4f8110  грибы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66150" y="993775"/>
            <a:ext cx="2979738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1" name="Text Box 20"/>
          <p:cNvSpPr txBox="1">
            <a:spLocks noChangeArrowheads="1"/>
          </p:cNvSpPr>
          <p:nvPr/>
        </p:nvSpPr>
        <p:spPr bwMode="auto">
          <a:xfrm>
            <a:off x="8445500" y="227013"/>
            <a:ext cx="31337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ru-RU" sz="1600" b="1"/>
              <a:t>Поездка членов Профсоюза за грибами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ъект 2"/>
          <p:cNvSpPr txBox="1">
            <a:spLocks/>
          </p:cNvSpPr>
          <p:nvPr/>
        </p:nvSpPr>
        <p:spPr bwMode="auto">
          <a:xfrm>
            <a:off x="1992313" y="1744663"/>
            <a:ext cx="8229600" cy="434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charset="0"/>
              <a:buNone/>
            </a:pPr>
            <a:endParaRPr lang="ru-RU" altLang="ru-RU" sz="1400"/>
          </a:p>
        </p:txBody>
      </p:sp>
      <p:sp>
        <p:nvSpPr>
          <p:cNvPr id="8" name="Номер слайда 1"/>
          <p:cNvSpPr txBox="1">
            <a:spLocks noGrp="1"/>
          </p:cNvSpPr>
          <p:nvPr/>
        </p:nvSpPr>
        <p:spPr>
          <a:xfrm>
            <a:off x="9567863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3F320BB-6EBD-4743-9AC1-D8AB177FC73F}" type="slidenum">
              <a:rPr lang="ru-RU"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604" name="Рисунок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60613" y="5849938"/>
            <a:ext cx="1249362" cy="82391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25605" name="Picture 6" descr="0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7325" y="5824538"/>
            <a:ext cx="20351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5497513" y="257175"/>
            <a:ext cx="5197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endParaRPr lang="ru-RU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07975" y="287338"/>
            <a:ext cx="3914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Всемирный день охраны труда</a:t>
            </a:r>
          </a:p>
        </p:txBody>
      </p:sp>
      <p:sp>
        <p:nvSpPr>
          <p:cNvPr id="25608" name="Text Box 17"/>
          <p:cNvSpPr txBox="1">
            <a:spLocks noChangeArrowheads="1"/>
          </p:cNvSpPr>
          <p:nvPr/>
        </p:nvSpPr>
        <p:spPr bwMode="auto">
          <a:xfrm>
            <a:off x="133350" y="709613"/>
            <a:ext cx="404812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1600"/>
              <a:t>В апреле 2021 г. в стенах института прошел интеллектуальный Квиз на знание пожарной безопасности. В мероприятии приняли участие три команды: Хозяйственники, Солидарность (команда из членов Профсоюза) и Зажигалки (команда сотрудников). </a:t>
            </a:r>
          </a:p>
        </p:txBody>
      </p:sp>
      <p:pic>
        <p:nvPicPr>
          <p:cNvPr id="25609" name="Picture 19" descr="Копия 3 бжд IMG-20210502-WA004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175" y="2773363"/>
            <a:ext cx="346392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0" name="Picture 20" descr="Первомайская акция Профсоюза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0038" y="692150"/>
            <a:ext cx="40449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4378325" y="277813"/>
            <a:ext cx="411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Первомайская акция Профсоюза 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8702675" y="246063"/>
            <a:ext cx="3216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Поездка в Москву</a:t>
            </a:r>
          </a:p>
        </p:txBody>
      </p:sp>
      <p:sp>
        <p:nvSpPr>
          <p:cNvPr id="25613" name="Text Box 23"/>
          <p:cNvSpPr txBox="1">
            <a:spLocks noChangeArrowheads="1"/>
          </p:cNvSpPr>
          <p:nvPr/>
        </p:nvSpPr>
        <p:spPr bwMode="auto">
          <a:xfrm>
            <a:off x="9051925" y="677863"/>
            <a:ext cx="2670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endParaRPr lang="ru-RU"/>
          </a:p>
        </p:txBody>
      </p:sp>
      <p:sp>
        <p:nvSpPr>
          <p:cNvPr id="25614" name="Text Box 24"/>
          <p:cNvSpPr txBox="1">
            <a:spLocks noChangeArrowheads="1"/>
          </p:cNvSpPr>
          <p:nvPr/>
        </p:nvSpPr>
        <p:spPr bwMode="auto">
          <a:xfrm>
            <a:off x="8416925" y="584200"/>
            <a:ext cx="3605213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1400"/>
              <a:t>В мае 2021 г. преподаватели и сотрудники посетили Государственный историко-культурный музей-заповедник "Московский Кремль" и музей-сокровищницу "Оружейная палата". На Красной площади состоялось торжественное вручение Профсоюзных билетов членам Первичной Профсоюзной организации. </a:t>
            </a:r>
          </a:p>
        </p:txBody>
      </p:sp>
      <p:pic>
        <p:nvPicPr>
          <p:cNvPr id="25615" name="Picture 25" descr="фото 4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8338" y="2803525"/>
            <a:ext cx="3760787" cy="363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4038600" y="3113088"/>
            <a:ext cx="38623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sz="1600" b="1">
                <a:effectLst>
                  <a:outerShdw blurRad="38100" dist="38100" dir="2700000" algn="tl">
                    <a:srgbClr val="C0C0C0"/>
                  </a:outerShdw>
                </a:effectLst>
              </a:rPr>
              <a:t>ППО участвовала в Акции Профсоюза Нам 30+ </a:t>
            </a:r>
          </a:p>
        </p:txBody>
      </p:sp>
      <p:pic>
        <p:nvPicPr>
          <p:cNvPr id="25617" name="Picture 28" descr="20220420_222743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1925" y="3694113"/>
            <a:ext cx="4051300" cy="284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ъект 2"/>
          <p:cNvSpPr txBox="1">
            <a:spLocks/>
          </p:cNvSpPr>
          <p:nvPr/>
        </p:nvSpPr>
        <p:spPr bwMode="auto">
          <a:xfrm>
            <a:off x="1992313" y="1744663"/>
            <a:ext cx="8229600" cy="434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charset="0"/>
              <a:buNone/>
            </a:pPr>
            <a:endParaRPr lang="ru-RU" altLang="ru-RU" sz="1400"/>
          </a:p>
        </p:txBody>
      </p:sp>
      <p:sp>
        <p:nvSpPr>
          <p:cNvPr id="8" name="Номер слайда 1"/>
          <p:cNvSpPr txBox="1">
            <a:spLocks noGrp="1"/>
          </p:cNvSpPr>
          <p:nvPr/>
        </p:nvSpPr>
        <p:spPr>
          <a:xfrm>
            <a:off x="9567863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2F66EFA-07D2-43EC-BA41-C02F5899D99D}" type="slidenum">
              <a:rPr lang="ru-RU"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628" name="Рисунок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64838" y="209550"/>
            <a:ext cx="1249362" cy="823913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5518150" y="204788"/>
            <a:ext cx="51974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1400"/>
              <a:t>Были участниками спартакиады. В индивидуальных видах спорта: Гордова Э.Е. – заняла 3 место по плаванию, Агарева Л.В. – 2 место по стрельбе из пневматического пистолета и 3 место в дартс. 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65100" y="287338"/>
            <a:ext cx="5383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   Всероссийский семинар-совещание </a:t>
            </a:r>
            <a:endParaRPr lang="ru-RU"/>
          </a:p>
        </p:txBody>
      </p:sp>
      <p:sp>
        <p:nvSpPr>
          <p:cNvPr id="26631" name="Text Box 8"/>
          <p:cNvSpPr txBox="1">
            <a:spLocks noChangeArrowheads="1"/>
          </p:cNvSpPr>
          <p:nvPr/>
        </p:nvSpPr>
        <p:spPr bwMode="auto">
          <a:xfrm>
            <a:off x="298450" y="762000"/>
            <a:ext cx="5054600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1400"/>
              <a:t>Тульская областная организация Профсоюза работников народного образования и науки Российской Федерации делегировала председателя ППО сотрудников НИ РХТУ им. Д.И. Менделеева Гордову Э.Е. и зам. председателя Агареву Л.В. в с. Дивноморское для участия в работе Х Всероссийского семинара-совещания председателей ППО работников Вузов с 13 по 21 сентября 2021 г. на базе спортивно-оздоровительного комплекса ДГТУ «Радуга». В итоге приняли участие в работе: 14 тематических семинаров, 3 круглых столов, ознакомились с проведением Всероссийского конкурса «Траектория успеха».</a:t>
            </a:r>
          </a:p>
        </p:txBody>
      </p:sp>
      <p:sp>
        <p:nvSpPr>
          <p:cNvPr id="26632" name="Text Box 13"/>
          <p:cNvSpPr txBox="1">
            <a:spLocks noChangeArrowheads="1"/>
          </p:cNvSpPr>
          <p:nvPr/>
        </p:nvSpPr>
        <p:spPr bwMode="auto">
          <a:xfrm>
            <a:off x="9051925" y="677863"/>
            <a:ext cx="2670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endParaRPr lang="ru-RU"/>
          </a:p>
        </p:txBody>
      </p:sp>
      <p:pic>
        <p:nvPicPr>
          <p:cNvPr id="26633" name="Picture 18" descr="index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7012" y="3552825"/>
            <a:ext cx="2692865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4" name="Picture 19" descr="index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11648" y="3567113"/>
            <a:ext cx="2692866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5" name="Picture 20" descr="index 1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10225" y="1203325"/>
            <a:ext cx="22828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6" name="Picture 21" descr="WhatsApp Image 2021-09-25 at 23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88313" y="1025525"/>
            <a:ext cx="29940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7" name="Text Box 22"/>
          <p:cNvSpPr txBox="1">
            <a:spLocks noChangeArrowheads="1"/>
          </p:cNvSpPr>
          <p:nvPr/>
        </p:nvSpPr>
        <p:spPr bwMode="auto">
          <a:xfrm>
            <a:off x="6297613" y="3422650"/>
            <a:ext cx="5189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1400" b="1"/>
              <a:t>Свидетельство о повышении квалификации </a:t>
            </a:r>
          </a:p>
        </p:txBody>
      </p:sp>
      <p:pic>
        <p:nvPicPr>
          <p:cNvPr id="26638" name="Picture 23" descr="index 15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07088" y="3813175"/>
            <a:ext cx="5235575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ъект 2"/>
          <p:cNvSpPr txBox="1">
            <a:spLocks/>
          </p:cNvSpPr>
          <p:nvPr/>
        </p:nvSpPr>
        <p:spPr bwMode="auto">
          <a:xfrm>
            <a:off x="1992313" y="1744663"/>
            <a:ext cx="8229600" cy="434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charset="0"/>
              <a:buNone/>
            </a:pPr>
            <a:endParaRPr lang="ru-RU" altLang="ru-RU" sz="1400"/>
          </a:p>
        </p:txBody>
      </p:sp>
      <p:sp>
        <p:nvSpPr>
          <p:cNvPr id="8" name="Номер слайда 1"/>
          <p:cNvSpPr txBox="1">
            <a:spLocks noGrp="1"/>
          </p:cNvSpPr>
          <p:nvPr/>
        </p:nvSpPr>
        <p:spPr>
          <a:xfrm>
            <a:off x="9567863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F006A81-8830-43BA-B5C0-95A64D2DA29D}" type="slidenum">
              <a:rPr lang="ru-RU"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652" name="Рисунок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64838" y="209550"/>
            <a:ext cx="1249362" cy="823913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27653" name="Text Box 8"/>
          <p:cNvSpPr txBox="1">
            <a:spLocks noChangeArrowheads="1"/>
          </p:cNvSpPr>
          <p:nvPr/>
        </p:nvSpPr>
        <p:spPr bwMode="auto">
          <a:xfrm>
            <a:off x="9051925" y="677863"/>
            <a:ext cx="2670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endParaRPr lang="ru-RU"/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1079500" y="360363"/>
            <a:ext cx="9523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ПЕРСПЕКТИВЫ И ПЛАНЫ РАЗВИТИЯ НА 2022 ГОД</a:t>
            </a:r>
          </a:p>
        </p:txBody>
      </p:sp>
      <p:sp>
        <p:nvSpPr>
          <p:cNvPr id="27655" name="Text Box 17"/>
          <p:cNvSpPr txBox="1">
            <a:spLocks noChangeArrowheads="1"/>
          </p:cNvSpPr>
          <p:nvPr/>
        </p:nvSpPr>
        <p:spPr bwMode="auto">
          <a:xfrm>
            <a:off x="636588" y="1008063"/>
            <a:ext cx="4879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b="1"/>
              <a:t>2022 - Год корпоративной культуры</a:t>
            </a:r>
          </a:p>
        </p:txBody>
      </p:sp>
      <p:sp>
        <p:nvSpPr>
          <p:cNvPr id="27656" name="Text Box 19"/>
          <p:cNvSpPr txBox="1">
            <a:spLocks noChangeArrowheads="1"/>
          </p:cNvSpPr>
          <p:nvPr/>
        </p:nvSpPr>
        <p:spPr bwMode="auto">
          <a:xfrm>
            <a:off x="5632450" y="1498600"/>
            <a:ext cx="61595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ru-RU" sz="1600">
                <a:solidFill>
                  <a:srgbClr val="000066"/>
                </a:solidFill>
              </a:rPr>
              <a:t>     Общероссийский Профсоюз образования объявил 2022-й Годом корпоративной культуры. В новом году будет сделан акцент на комплексной реализации всех направлений деятельности Профсоюза. Тематика 2022 года ставит своей целью развитие пространства новых смыслов и ценностных установок профсоюзных лидеров и активистов, направленных на позиционирование Общероссийского Профсоюза образования как современной, динамично развивающейся организации, способной определять и решать задачи, сообразные социокультурным вызовам.</a:t>
            </a:r>
          </a:p>
          <a:p>
            <a:pPr defTabSz="914400"/>
            <a:r>
              <a:rPr lang="ru-RU" sz="1600">
                <a:solidFill>
                  <a:srgbClr val="000066"/>
                </a:solidFill>
              </a:rPr>
              <a:t>     В связи этим будут запланированы и проведены различные тематические культурно-массовые и спортивные мероприятия, направленные на укрепление и развитие корпоративной культуры.</a:t>
            </a:r>
          </a:p>
        </p:txBody>
      </p:sp>
      <p:pic>
        <p:nvPicPr>
          <p:cNvPr id="27657" name="Picture 21" descr="xdMcrnw7Tq03yjbJjd-HGixWZMPwVPU3X_AwambfmWyOpCoFwtQiLT7rxRT4rVBp43bUK8lV4KRgeN5c2l1Sx4ew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750" y="1423988"/>
            <a:ext cx="4984750" cy="543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22" descr="Безымянный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61363" y="4733925"/>
            <a:ext cx="2998787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4"/>
          <p:cNvSpPr txBox="1">
            <a:spLocks noChangeArrowheads="1"/>
          </p:cNvSpPr>
          <p:nvPr/>
        </p:nvSpPr>
        <p:spPr bwMode="auto">
          <a:xfrm>
            <a:off x="3038475" y="3046413"/>
            <a:ext cx="63944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5274" tIns="32637" rIns="65274" bIns="32637">
            <a:spAutoFit/>
          </a:bodyPr>
          <a:lstStyle/>
          <a:p>
            <a:r>
              <a:rPr lang="ru-RU" sz="4400" b="1">
                <a:solidFill>
                  <a:schemeClr val="bg1"/>
                </a:solidFill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830263" y="1100138"/>
            <a:ext cx="7726362" cy="388937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514013" y="6356350"/>
            <a:ext cx="1187450" cy="365125"/>
          </a:xfrm>
        </p:spPr>
        <p:txBody>
          <a:bodyPr/>
          <a:lstStyle/>
          <a:p>
            <a:pPr>
              <a:defRPr/>
            </a:pPr>
            <a:fld id="{00CD32FA-0E85-4CAA-9B30-9F3B18FE37F4}" type="slidenum"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AutoShape 2" descr="http://vnovomoskovske.ru/images/016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1" name="AutoShape 4" descr="http://vnovomoskovske.ru/images/0161.jpg"/>
          <p:cNvSpPr>
            <a:spLocks noChangeAspect="1" noChangeArrowheads="1"/>
          </p:cNvSpPr>
          <p:nvPr/>
        </p:nvSpPr>
        <p:spPr bwMode="auto">
          <a:xfrm>
            <a:off x="6802438" y="3417888"/>
            <a:ext cx="3440112" cy="344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2" name="Text Box 12"/>
          <p:cNvSpPr txBox="1">
            <a:spLocks noChangeArrowheads="1"/>
          </p:cNvSpPr>
          <p:nvPr/>
        </p:nvSpPr>
        <p:spPr bwMode="auto">
          <a:xfrm>
            <a:off x="319088" y="411163"/>
            <a:ext cx="944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endParaRPr lang="ru-RU"/>
          </a:p>
        </p:txBody>
      </p:sp>
      <p:pic>
        <p:nvPicPr>
          <p:cNvPr id="14343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738" y="0"/>
            <a:ext cx="676275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Рисунок 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83875" y="247650"/>
            <a:ext cx="1249363" cy="13684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4345" name="WordArt 18"/>
          <p:cNvSpPr>
            <a:spLocks noChangeArrowheads="1" noChangeShapeType="1" noTextEdit="1"/>
          </p:cNvSpPr>
          <p:nvPr/>
        </p:nvSpPr>
        <p:spPr bwMode="auto">
          <a:xfrm>
            <a:off x="2212975" y="398463"/>
            <a:ext cx="6581775" cy="5810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200" kern="10" spc="-32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ОБЩАЯ ХАРАКТЕРИСТИКА ОРГАНИЗАЦИИ</a:t>
            </a:r>
          </a:p>
        </p:txBody>
      </p:sp>
      <p:sp>
        <p:nvSpPr>
          <p:cNvPr id="14346" name="AutoShape 19"/>
          <p:cNvSpPr>
            <a:spLocks noChangeArrowheads="1"/>
          </p:cNvSpPr>
          <p:nvPr/>
        </p:nvSpPr>
        <p:spPr bwMode="auto">
          <a:xfrm>
            <a:off x="1069975" y="1201738"/>
            <a:ext cx="9523413" cy="749300"/>
          </a:xfrm>
          <a:prstGeom prst="wedgeRectCallout">
            <a:avLst>
              <a:gd name="adj1" fmla="val -31514"/>
              <a:gd name="adj2" fmla="val 96398"/>
            </a:avLst>
          </a:prstGeom>
          <a:gradFill rotWithShape="1">
            <a:gsLst>
              <a:gs pos="0">
                <a:srgbClr val="ABFBE2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914400"/>
            <a:endParaRPr lang="ru-RU"/>
          </a:p>
        </p:txBody>
      </p:sp>
      <p:sp>
        <p:nvSpPr>
          <p:cNvPr id="14347" name="Text Box 20"/>
          <p:cNvSpPr txBox="1">
            <a:spLocks noChangeArrowheads="1"/>
          </p:cNvSpPr>
          <p:nvPr/>
        </p:nvSpPr>
        <p:spPr bwMode="auto">
          <a:xfrm>
            <a:off x="1006475" y="1295400"/>
            <a:ext cx="951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ru-RU"/>
              <a:t>Количество работающих в образовательной организации (без совместителей)</a:t>
            </a:r>
          </a:p>
          <a:p>
            <a:pPr algn="ctr" defTabSz="914400"/>
            <a:r>
              <a:rPr lang="ru-RU"/>
              <a:t>327 человек</a:t>
            </a:r>
          </a:p>
        </p:txBody>
      </p:sp>
      <p:sp>
        <p:nvSpPr>
          <p:cNvPr id="14348" name="Rectangle 23"/>
          <p:cNvSpPr>
            <a:spLocks noChangeArrowheads="1"/>
          </p:cNvSpPr>
          <p:nvPr/>
        </p:nvSpPr>
        <p:spPr bwMode="auto">
          <a:xfrm>
            <a:off x="1069975" y="2312988"/>
            <a:ext cx="3975100" cy="1016000"/>
          </a:xfrm>
          <a:prstGeom prst="rect">
            <a:avLst/>
          </a:prstGeom>
          <a:gradFill rotWithShape="1">
            <a:gsLst>
              <a:gs pos="0">
                <a:srgbClr val="ABFBE2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ru-RU"/>
          </a:p>
        </p:txBody>
      </p:sp>
      <p:sp>
        <p:nvSpPr>
          <p:cNvPr id="14349" name="Text Box 25"/>
          <p:cNvSpPr txBox="1">
            <a:spLocks noChangeArrowheads="1"/>
          </p:cNvSpPr>
          <p:nvPr/>
        </p:nvSpPr>
        <p:spPr bwMode="auto">
          <a:xfrm>
            <a:off x="1120775" y="2466975"/>
            <a:ext cx="39751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50000"/>
              </a:lnSpc>
              <a:spcBef>
                <a:spcPct val="50000"/>
              </a:spcBef>
            </a:pPr>
            <a:r>
              <a:rPr lang="ru-RU"/>
              <a:t>из них: </a:t>
            </a:r>
          </a:p>
          <a:p>
            <a:pPr algn="ctr" defTabSz="914400">
              <a:lnSpc>
                <a:spcPct val="50000"/>
              </a:lnSpc>
              <a:spcBef>
                <a:spcPct val="50000"/>
              </a:spcBef>
            </a:pPr>
            <a:r>
              <a:rPr lang="ru-RU"/>
              <a:t>научно-педагогических работников</a:t>
            </a:r>
          </a:p>
          <a:p>
            <a:pPr defTabSz="914400">
              <a:lnSpc>
                <a:spcPct val="50000"/>
              </a:lnSpc>
              <a:spcBef>
                <a:spcPct val="50000"/>
              </a:spcBef>
            </a:pPr>
            <a:r>
              <a:rPr lang="ru-RU"/>
              <a:t>                       121 человек</a:t>
            </a:r>
          </a:p>
        </p:txBody>
      </p:sp>
      <p:sp>
        <p:nvSpPr>
          <p:cNvPr id="14350" name="AutoShape 29"/>
          <p:cNvSpPr>
            <a:spLocks noChangeArrowheads="1"/>
          </p:cNvSpPr>
          <p:nvPr/>
        </p:nvSpPr>
        <p:spPr bwMode="auto">
          <a:xfrm>
            <a:off x="5722938" y="2108200"/>
            <a:ext cx="4819650" cy="1274763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F7C9EE"/>
              </a:gs>
              <a:gs pos="100000">
                <a:srgbClr val="88E2F4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endParaRPr lang="ru-RU"/>
          </a:p>
        </p:txBody>
      </p:sp>
      <p:sp>
        <p:nvSpPr>
          <p:cNvPr id="14351" name="Text Box 31"/>
          <p:cNvSpPr txBox="1">
            <a:spLocks noChangeArrowheads="1"/>
          </p:cNvSpPr>
          <p:nvPr/>
        </p:nvSpPr>
        <p:spPr bwMode="auto">
          <a:xfrm>
            <a:off x="5919788" y="2576513"/>
            <a:ext cx="4549775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50000"/>
              </a:lnSpc>
              <a:spcBef>
                <a:spcPct val="50000"/>
              </a:spcBef>
            </a:pPr>
            <a:r>
              <a:rPr lang="ru-RU"/>
              <a:t>Общая численность членов Профсоюза</a:t>
            </a:r>
          </a:p>
          <a:p>
            <a:pPr algn="ctr" defTabSz="914400">
              <a:lnSpc>
                <a:spcPct val="50000"/>
              </a:lnSpc>
              <a:spcBef>
                <a:spcPct val="50000"/>
              </a:spcBef>
            </a:pPr>
            <a:r>
              <a:rPr lang="ru-RU"/>
              <a:t>        114 человек</a:t>
            </a:r>
          </a:p>
        </p:txBody>
      </p:sp>
      <p:sp>
        <p:nvSpPr>
          <p:cNvPr id="14352" name="AutoShape 37"/>
          <p:cNvSpPr>
            <a:spLocks noChangeArrowheads="1"/>
          </p:cNvSpPr>
          <p:nvPr/>
        </p:nvSpPr>
        <p:spPr bwMode="auto">
          <a:xfrm>
            <a:off x="3729038" y="3713163"/>
            <a:ext cx="4416425" cy="2128837"/>
          </a:xfrm>
          <a:prstGeom prst="irregularSeal1">
            <a:avLst/>
          </a:prstGeom>
          <a:gradFill rotWithShape="1">
            <a:gsLst>
              <a:gs pos="0">
                <a:srgbClr val="88E2F4"/>
              </a:gs>
              <a:gs pos="100000">
                <a:srgbClr val="CAB2F4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ru-RU"/>
          </a:p>
        </p:txBody>
      </p:sp>
      <p:sp>
        <p:nvSpPr>
          <p:cNvPr id="14353" name="AutoShape 41"/>
          <p:cNvSpPr>
            <a:spLocks noChangeArrowheads="1"/>
          </p:cNvSpPr>
          <p:nvPr/>
        </p:nvSpPr>
        <p:spPr bwMode="auto">
          <a:xfrm>
            <a:off x="5892800" y="3154363"/>
            <a:ext cx="88900" cy="1119187"/>
          </a:xfrm>
          <a:prstGeom prst="downArrow">
            <a:avLst>
              <a:gd name="adj1" fmla="val 50000"/>
              <a:gd name="adj2" fmla="val 3147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4" name="Text Box 42"/>
          <p:cNvSpPr txBox="1">
            <a:spLocks noChangeArrowheads="1"/>
          </p:cNvSpPr>
          <p:nvPr/>
        </p:nvSpPr>
        <p:spPr bwMode="auto">
          <a:xfrm>
            <a:off x="4632325" y="4333875"/>
            <a:ext cx="27987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ru-RU"/>
              <a:t>Охват профсоюзным</a:t>
            </a:r>
          </a:p>
          <a:p>
            <a:pPr algn="ctr" defTabSz="914400"/>
            <a:r>
              <a:rPr lang="ru-RU"/>
              <a:t>членством работающих-</a:t>
            </a:r>
          </a:p>
          <a:p>
            <a:pPr algn="ctr" defTabSz="914400"/>
            <a:r>
              <a:rPr lang="ru-RU"/>
              <a:t>35%</a:t>
            </a:r>
          </a:p>
        </p:txBody>
      </p:sp>
      <p:sp>
        <p:nvSpPr>
          <p:cNvPr id="14355" name="AutoShape 43"/>
          <p:cNvSpPr>
            <a:spLocks noChangeArrowheads="1"/>
          </p:cNvSpPr>
          <p:nvPr/>
        </p:nvSpPr>
        <p:spPr bwMode="auto">
          <a:xfrm>
            <a:off x="9852025" y="3368675"/>
            <a:ext cx="104775" cy="842963"/>
          </a:xfrm>
          <a:prstGeom prst="downArrow">
            <a:avLst>
              <a:gd name="adj1" fmla="val 50000"/>
              <a:gd name="adj2" fmla="val 2011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6" name="AutoShape 37"/>
          <p:cNvSpPr>
            <a:spLocks noChangeArrowheads="1"/>
          </p:cNvSpPr>
          <p:nvPr/>
        </p:nvSpPr>
        <p:spPr bwMode="auto">
          <a:xfrm>
            <a:off x="8018463" y="3744913"/>
            <a:ext cx="3789362" cy="1820862"/>
          </a:xfrm>
          <a:prstGeom prst="irregularSeal1">
            <a:avLst/>
          </a:prstGeom>
          <a:gradFill rotWithShape="1">
            <a:gsLst>
              <a:gs pos="0">
                <a:srgbClr val="CAB2F4"/>
              </a:gs>
              <a:gs pos="100000">
                <a:srgbClr val="88E2F4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ru-RU"/>
          </a:p>
        </p:txBody>
      </p:sp>
      <p:pic>
        <p:nvPicPr>
          <p:cNvPr id="14357" name="Picture 47" descr="человечки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93263" y="5432425"/>
            <a:ext cx="1747837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8" name="Text Box 48"/>
          <p:cNvSpPr txBox="1">
            <a:spLocks noChangeArrowheads="1"/>
          </p:cNvSpPr>
          <p:nvPr/>
        </p:nvSpPr>
        <p:spPr bwMode="auto">
          <a:xfrm>
            <a:off x="8815388" y="4333875"/>
            <a:ext cx="2332037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50000"/>
              </a:lnSpc>
              <a:spcBef>
                <a:spcPct val="50000"/>
              </a:spcBef>
            </a:pPr>
            <a:r>
              <a:rPr lang="ru-RU" sz="1600"/>
              <a:t>Принято в Профсоюз</a:t>
            </a:r>
          </a:p>
          <a:p>
            <a:pPr algn="ctr" defTabSz="914400">
              <a:lnSpc>
                <a:spcPct val="50000"/>
              </a:lnSpc>
              <a:spcBef>
                <a:spcPct val="50000"/>
              </a:spcBef>
            </a:pPr>
            <a:r>
              <a:rPr lang="ru-RU" sz="1600"/>
              <a:t> в 2021 г.</a:t>
            </a:r>
          </a:p>
          <a:p>
            <a:pPr algn="ctr" defTabSz="914400">
              <a:lnSpc>
                <a:spcPct val="50000"/>
              </a:lnSpc>
              <a:spcBef>
                <a:spcPct val="50000"/>
              </a:spcBef>
            </a:pPr>
            <a:r>
              <a:rPr lang="ru-RU" sz="1600"/>
              <a:t>6 человек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ъект 2"/>
          <p:cNvSpPr txBox="1">
            <a:spLocks/>
          </p:cNvSpPr>
          <p:nvPr/>
        </p:nvSpPr>
        <p:spPr bwMode="auto">
          <a:xfrm>
            <a:off x="1992313" y="1744663"/>
            <a:ext cx="8229600" cy="434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charset="0"/>
              <a:buNone/>
            </a:pPr>
            <a:endParaRPr lang="ru-RU" altLang="ru-RU" sz="1400"/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567863" y="6356350"/>
            <a:ext cx="2133600" cy="365125"/>
          </a:xfrm>
        </p:spPr>
        <p:txBody>
          <a:bodyPr/>
          <a:lstStyle/>
          <a:p>
            <a:pPr>
              <a:defRPr/>
            </a:pPr>
            <a:fld id="{33B9FAE3-634A-4AD4-8331-035BF6335127}" type="slidenum"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4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85550" y="163513"/>
            <a:ext cx="676275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0" y="390525"/>
            <a:ext cx="115189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3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Разработка проекта нового коллективного договора на срок 2021-2023 гг.</a:t>
            </a:r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246063" y="957263"/>
            <a:ext cx="11385550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/>
              <a:t>    </a:t>
            </a:r>
            <a:r>
              <a:rPr lang="ru-RU" sz="1600"/>
              <a:t>В связи с окончанием срока действия коллективного договора (2017-2020гг.) прошла разработка проекта нового коллективного договора на срок 2021-2023 гг. Созданная в соответствии с приказом директора НИ РХТУ им. Д.И. Менделеева двухсторонняя комиссия приступила к работе.</a:t>
            </a:r>
          </a:p>
        </p:txBody>
      </p:sp>
      <p:pic>
        <p:nvPicPr>
          <p:cNvPr id="15367" name="Picture 11" descr="htmlimag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175" y="2144713"/>
            <a:ext cx="4167188" cy="344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Text Box 12"/>
          <p:cNvSpPr txBox="1">
            <a:spLocks noChangeArrowheads="1"/>
          </p:cNvSpPr>
          <p:nvPr/>
        </p:nvSpPr>
        <p:spPr bwMode="auto">
          <a:xfrm>
            <a:off x="4705350" y="2065338"/>
            <a:ext cx="72548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1600"/>
              <a:t>Состоялось несколько заседаний комиссии по ведению коллективных переговоров, подготовке проекта, заключению и организации контроля за выполнением коллективного договора.</a:t>
            </a:r>
          </a:p>
        </p:txBody>
      </p:sp>
      <p:pic>
        <p:nvPicPr>
          <p:cNvPr id="2" name="Picture 13" descr="htmlimage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37100" y="3073400"/>
            <a:ext cx="3733800" cy="271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topimg1_0" descr="DSC06758_787_524_90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50288" y="3092450"/>
            <a:ext cx="3343275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2"/>
          <p:cNvSpPr txBox="1">
            <a:spLocks/>
          </p:cNvSpPr>
          <p:nvPr/>
        </p:nvSpPr>
        <p:spPr bwMode="auto">
          <a:xfrm>
            <a:off x="1992313" y="1744663"/>
            <a:ext cx="8229600" cy="434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charset="0"/>
              <a:buNone/>
            </a:pPr>
            <a:endParaRPr lang="ru-RU" altLang="ru-RU" sz="1400"/>
          </a:p>
        </p:txBody>
      </p:sp>
      <p:sp>
        <p:nvSpPr>
          <p:cNvPr id="8" name="Номер слайда 1"/>
          <p:cNvSpPr txBox="1">
            <a:spLocks noGrp="1"/>
          </p:cNvSpPr>
          <p:nvPr/>
        </p:nvSpPr>
        <p:spPr>
          <a:xfrm>
            <a:off x="9567863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31EF5BD-9877-406E-89D7-FA3D5047E933}" type="slidenum">
              <a:rPr lang="ru-RU"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8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85550" y="163513"/>
            <a:ext cx="676275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246063" y="957263"/>
            <a:ext cx="1138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/>
              <a:t>    </a:t>
            </a:r>
            <a:endParaRPr lang="ru-RU" sz="1600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852488" y="307975"/>
            <a:ext cx="97504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Конференция работников Новомосковского института РХТУ им. Д.И. Менделеева по утверждению Коллективного договора на 2021-2023 гг.</a:t>
            </a:r>
          </a:p>
          <a:p>
            <a:pPr defTabSz="914400">
              <a:spcBef>
                <a:spcPct val="50000"/>
              </a:spcBef>
              <a:defRPr/>
            </a:pPr>
            <a:endParaRPr lang="ru-RU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91" name="Text Box 12"/>
          <p:cNvSpPr txBox="1">
            <a:spLocks noChangeArrowheads="1"/>
          </p:cNvSpPr>
          <p:nvPr/>
        </p:nvSpPr>
        <p:spPr bwMode="auto">
          <a:xfrm>
            <a:off x="709613" y="1058863"/>
            <a:ext cx="104886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1600"/>
              <a:t>16 декабря 2020 года состоялась онлайн конференция работников Новомосковского института РХТУ им. Д.И. Менделеева по утверждению Коллективного договора на 2021-2023 гг.</a:t>
            </a:r>
          </a:p>
        </p:txBody>
      </p:sp>
      <p:pic>
        <p:nvPicPr>
          <p:cNvPr id="16392" name="Picture 13" descr="news_conferenc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9725" y="1704975"/>
            <a:ext cx="4441825" cy="306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Text Box 14"/>
          <p:cNvSpPr txBox="1">
            <a:spLocks noChangeArrowheads="1"/>
          </p:cNvSpPr>
          <p:nvPr/>
        </p:nvSpPr>
        <p:spPr bwMode="auto">
          <a:xfrm>
            <a:off x="4911725" y="1838325"/>
            <a:ext cx="6840538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1600"/>
              <a:t>После конференции был подписан Коллективный договор на 2021-2023 гг. работодателем в лице директора института Первухина Владимира Леонидовича</a:t>
            </a:r>
            <a:r>
              <a:rPr lang="ru-RU" sz="1600" b="1"/>
              <a:t> </a:t>
            </a:r>
            <a:r>
              <a:rPr lang="ru-RU" sz="1600"/>
              <a:t>и представителем работников в лице председателя первичной профсоюзной организации сотрудников института Гордовой Эллы Евгеньевны.</a:t>
            </a:r>
          </a:p>
        </p:txBody>
      </p:sp>
      <p:pic>
        <p:nvPicPr>
          <p:cNvPr id="16394" name="topimg1_0" descr="IMG_3528_787_590_9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6675" y="3165475"/>
            <a:ext cx="5802313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Text Box 16"/>
          <p:cNvSpPr txBox="1">
            <a:spLocks noChangeArrowheads="1"/>
          </p:cNvSpPr>
          <p:nvPr/>
        </p:nvSpPr>
        <p:spPr bwMode="auto">
          <a:xfrm>
            <a:off x="409575" y="5073650"/>
            <a:ext cx="436721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1600"/>
              <a:t>В соответствии с приказом директора НИ РХТУ им. Д.И. Менделеева была создана Комиссия   по   контролю  за  выполнением  коллективного  договора.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 txBox="1">
            <a:spLocks/>
          </p:cNvSpPr>
          <p:nvPr/>
        </p:nvSpPr>
        <p:spPr bwMode="auto">
          <a:xfrm>
            <a:off x="0" y="2173288"/>
            <a:ext cx="8229600" cy="434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charset="0"/>
              <a:buNone/>
            </a:pPr>
            <a:endParaRPr lang="ru-RU" altLang="ru-RU" sz="1400"/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567863" y="6356350"/>
            <a:ext cx="2133600" cy="365125"/>
          </a:xfrm>
        </p:spPr>
        <p:txBody>
          <a:bodyPr/>
          <a:lstStyle/>
          <a:p>
            <a:pPr>
              <a:defRPr/>
            </a:pPr>
            <a:fld id="{803A6B85-CA4B-4BFB-9AA3-A877DE3811DA}" type="slidenum"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2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12475" y="236538"/>
            <a:ext cx="676275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Прямоугольник 9"/>
          <p:cNvSpPr>
            <a:spLocks noChangeArrowheads="1"/>
          </p:cNvSpPr>
          <p:nvPr/>
        </p:nvSpPr>
        <p:spPr bwMode="auto">
          <a:xfrm>
            <a:off x="971550" y="266700"/>
            <a:ext cx="9105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КОЛЛЕКТИВНЫЙ ДОГОВОР И ЕГО ОСНОВНЫЕ РАЗДЕЛЫ</a:t>
            </a:r>
            <a:endParaRPr lang="ru-RU" sz="20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7414" name="Блок-схема: перфолента 10"/>
          <p:cNvSpPr>
            <a:spLocks noChangeArrowheads="1"/>
          </p:cNvSpPr>
          <p:nvPr/>
        </p:nvSpPr>
        <p:spPr bwMode="auto">
          <a:xfrm>
            <a:off x="1246188" y="765175"/>
            <a:ext cx="4005262" cy="615950"/>
          </a:xfrm>
          <a:prstGeom prst="flowChartPunchedTape">
            <a:avLst/>
          </a:prstGeom>
          <a:gradFill rotWithShape="1">
            <a:gsLst>
              <a:gs pos="0">
                <a:srgbClr val="A3C7E7"/>
              </a:gs>
              <a:gs pos="100000">
                <a:srgbClr val="CCFFFF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ru-RU" altLang="zh-CN" sz="1400" b="1">
                <a:cs typeface="等线"/>
              </a:rPr>
              <a:t>ОБЩИЕ ПОЛОЖЕНИЯ</a:t>
            </a:r>
            <a:r>
              <a:rPr lang="ru-RU" altLang="zh-CN" sz="1400">
                <a:cs typeface="等线"/>
              </a:rPr>
              <a:t> </a:t>
            </a:r>
            <a:endParaRPr lang="ru-RU" sz="1400"/>
          </a:p>
        </p:txBody>
      </p:sp>
      <p:sp>
        <p:nvSpPr>
          <p:cNvPr id="17415" name="Блок-схема: перфолента 12"/>
          <p:cNvSpPr>
            <a:spLocks noChangeArrowheads="1"/>
          </p:cNvSpPr>
          <p:nvPr/>
        </p:nvSpPr>
        <p:spPr bwMode="auto">
          <a:xfrm>
            <a:off x="6188075" y="722313"/>
            <a:ext cx="4521200" cy="665162"/>
          </a:xfrm>
          <a:prstGeom prst="flowChartPunchedTape">
            <a:avLst/>
          </a:prstGeom>
          <a:gradFill rotWithShape="1">
            <a:gsLst>
              <a:gs pos="0">
                <a:srgbClr val="CCFFFF"/>
              </a:gs>
              <a:gs pos="100000">
                <a:srgbClr val="A3C7E7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/>
              <a:t>ОХРАНА ТРУДА</a:t>
            </a:r>
          </a:p>
        </p:txBody>
      </p:sp>
      <p:sp>
        <p:nvSpPr>
          <p:cNvPr id="17416" name="Блок-схема: перфолента 14"/>
          <p:cNvSpPr>
            <a:spLocks noChangeArrowheads="1"/>
          </p:cNvSpPr>
          <p:nvPr/>
        </p:nvSpPr>
        <p:spPr bwMode="auto">
          <a:xfrm>
            <a:off x="1289050" y="2114550"/>
            <a:ext cx="3984625" cy="1017588"/>
          </a:xfrm>
          <a:prstGeom prst="flowChartPunchedTape">
            <a:avLst/>
          </a:prstGeom>
          <a:gradFill rotWithShape="1">
            <a:gsLst>
              <a:gs pos="0">
                <a:srgbClr val="A3C7E7"/>
              </a:gs>
              <a:gs pos="100000">
                <a:srgbClr val="CCFFFF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/>
          </a:p>
          <a:p>
            <a:pPr algn="ctr"/>
            <a:r>
              <a:rPr lang="ru-RU" sz="1400" b="1"/>
              <a:t>ПОДГОТОВКА И ДОПОЛНИТЕЛЬНОЕ</a:t>
            </a:r>
          </a:p>
          <a:p>
            <a:pPr algn="ctr"/>
            <a:r>
              <a:rPr lang="ru-RU" sz="1400" b="1"/>
              <a:t> ПРОФЕССИОНАЛЬНОЕ ОБРАЗОВАНИЕ</a:t>
            </a:r>
          </a:p>
          <a:p>
            <a:pPr algn="ctr"/>
            <a:endParaRPr lang="ru-RU" sz="1400" b="1"/>
          </a:p>
        </p:txBody>
      </p:sp>
      <p:sp>
        <p:nvSpPr>
          <p:cNvPr id="17417" name="Блок-схема: перфолента 15"/>
          <p:cNvSpPr>
            <a:spLocks noChangeArrowheads="1"/>
          </p:cNvSpPr>
          <p:nvPr/>
        </p:nvSpPr>
        <p:spPr bwMode="auto">
          <a:xfrm>
            <a:off x="1298575" y="1331913"/>
            <a:ext cx="3975100" cy="871537"/>
          </a:xfrm>
          <a:prstGeom prst="flowChartPunchedTape">
            <a:avLst/>
          </a:prstGeom>
          <a:gradFill rotWithShape="1">
            <a:gsLst>
              <a:gs pos="0">
                <a:srgbClr val="A3C7E7"/>
              </a:gs>
              <a:gs pos="100000">
                <a:srgbClr val="CCFFFF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latin typeface="Calibri" pitchFamily="34" charset="0"/>
              </a:rPr>
              <a:t>   </a:t>
            </a:r>
            <a:r>
              <a:rPr lang="ru-RU" sz="1400" b="1"/>
              <a:t>ТРУДОВОЙ ДОГОВОР.</a:t>
            </a:r>
          </a:p>
          <a:p>
            <a:pPr algn="ctr"/>
            <a:r>
              <a:rPr lang="ru-RU" sz="1400" b="1"/>
              <a:t>ОБЕСПЕЧЕНИЕ ЗАНЯТОСТИ</a:t>
            </a:r>
          </a:p>
        </p:txBody>
      </p:sp>
      <p:sp>
        <p:nvSpPr>
          <p:cNvPr id="17418" name="Блок-схема: перфолента 16"/>
          <p:cNvSpPr>
            <a:spLocks noChangeArrowheads="1"/>
          </p:cNvSpPr>
          <p:nvPr/>
        </p:nvSpPr>
        <p:spPr bwMode="auto">
          <a:xfrm>
            <a:off x="6261100" y="1352550"/>
            <a:ext cx="4467225" cy="700088"/>
          </a:xfrm>
          <a:prstGeom prst="flowChartPunchedTape">
            <a:avLst/>
          </a:prstGeom>
          <a:gradFill rotWithShape="1">
            <a:gsLst>
              <a:gs pos="0">
                <a:srgbClr val="CCFFFF"/>
              </a:gs>
              <a:gs pos="100000">
                <a:srgbClr val="A3C7E7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/>
              <a:t>СОЦИАЛЬНЫЕ ГАРАНТИИ РАБОТНИКАМ</a:t>
            </a:r>
            <a:r>
              <a:rPr lang="ru-RU" sz="1600"/>
              <a:t> </a:t>
            </a:r>
          </a:p>
        </p:txBody>
      </p:sp>
      <p:sp>
        <p:nvSpPr>
          <p:cNvPr id="17419" name="Блок-схема: перфолента 17"/>
          <p:cNvSpPr>
            <a:spLocks noChangeArrowheads="1"/>
          </p:cNvSpPr>
          <p:nvPr/>
        </p:nvSpPr>
        <p:spPr bwMode="auto">
          <a:xfrm>
            <a:off x="6272213" y="2074863"/>
            <a:ext cx="4540250" cy="788987"/>
          </a:xfrm>
          <a:prstGeom prst="flowChartPunchedTape">
            <a:avLst/>
          </a:prstGeom>
          <a:gradFill rotWithShape="1">
            <a:gsLst>
              <a:gs pos="0">
                <a:srgbClr val="CCFFFF"/>
              </a:gs>
              <a:gs pos="100000">
                <a:srgbClr val="A3C7E7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/>
              <a:t>ГАРАНТИИ ДЕЯТЕЛЬНОСТИ ПРОФСОЮЗНОЙ ОРГАНИЗАЦИИ</a:t>
            </a:r>
          </a:p>
        </p:txBody>
      </p:sp>
      <p:sp>
        <p:nvSpPr>
          <p:cNvPr id="17420" name="Блок-схема: перфолента 12"/>
          <p:cNvSpPr>
            <a:spLocks noChangeArrowheads="1"/>
          </p:cNvSpPr>
          <p:nvPr/>
        </p:nvSpPr>
        <p:spPr bwMode="auto">
          <a:xfrm>
            <a:off x="1306513" y="3106738"/>
            <a:ext cx="3976687" cy="679450"/>
          </a:xfrm>
          <a:prstGeom prst="flowChartPunchedTape">
            <a:avLst/>
          </a:prstGeom>
          <a:gradFill rotWithShape="1">
            <a:gsLst>
              <a:gs pos="0">
                <a:srgbClr val="CCFFFF"/>
              </a:gs>
              <a:gs pos="100000">
                <a:srgbClr val="A3C7E7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/>
              <a:t>ОПЛАТА ТРУДА</a:t>
            </a:r>
          </a:p>
        </p:txBody>
      </p:sp>
      <p:sp>
        <p:nvSpPr>
          <p:cNvPr id="17421" name="Блок-схема: перфолента 10"/>
          <p:cNvSpPr>
            <a:spLocks noChangeArrowheads="1"/>
          </p:cNvSpPr>
          <p:nvPr/>
        </p:nvSpPr>
        <p:spPr bwMode="auto">
          <a:xfrm>
            <a:off x="1298575" y="3763963"/>
            <a:ext cx="3995738" cy="831850"/>
          </a:xfrm>
          <a:prstGeom prst="flowChartPunchedTape">
            <a:avLst/>
          </a:prstGeom>
          <a:gradFill rotWithShape="1">
            <a:gsLst>
              <a:gs pos="0">
                <a:srgbClr val="A3C7E7"/>
              </a:gs>
              <a:gs pos="100000">
                <a:srgbClr val="CCFFFF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/>
              <a:t>РАБОЧЕЕ ВРЕМЯ И ВРЕМЯ ОТДЫХА </a:t>
            </a:r>
          </a:p>
        </p:txBody>
      </p:sp>
      <p:sp>
        <p:nvSpPr>
          <p:cNvPr id="17422" name="Блок-схема: перфолента 12"/>
          <p:cNvSpPr>
            <a:spLocks noChangeArrowheads="1"/>
          </p:cNvSpPr>
          <p:nvPr/>
        </p:nvSpPr>
        <p:spPr bwMode="auto">
          <a:xfrm>
            <a:off x="6303963" y="2909888"/>
            <a:ext cx="4491037" cy="831850"/>
          </a:xfrm>
          <a:prstGeom prst="flowChartPunchedTape">
            <a:avLst/>
          </a:prstGeom>
          <a:gradFill rotWithShape="1">
            <a:gsLst>
              <a:gs pos="0">
                <a:srgbClr val="CCFFFF"/>
              </a:gs>
              <a:gs pos="100000">
                <a:srgbClr val="A3C7E7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/>
              <a:t>ПОДДЕРЖКА МОЛОДЫХ СПЕЦИАЛИСТОВ </a:t>
            </a:r>
          </a:p>
        </p:txBody>
      </p:sp>
      <p:sp>
        <p:nvSpPr>
          <p:cNvPr id="17423" name="Блок-схема: перфолента 12"/>
          <p:cNvSpPr>
            <a:spLocks noChangeArrowheads="1"/>
          </p:cNvSpPr>
          <p:nvPr/>
        </p:nvSpPr>
        <p:spPr bwMode="auto">
          <a:xfrm>
            <a:off x="6342063" y="3786188"/>
            <a:ext cx="4479925" cy="728662"/>
          </a:xfrm>
          <a:prstGeom prst="flowChartPunchedTape">
            <a:avLst/>
          </a:prstGeom>
          <a:gradFill rotWithShape="1">
            <a:gsLst>
              <a:gs pos="0">
                <a:srgbClr val="CCFFFF"/>
              </a:gs>
              <a:gs pos="100000">
                <a:srgbClr val="A3C7E7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/>
              <a:t>ЗАКЛЮЧИТЕЛЬНЫЕ ПОЛОЖЕНИЯ</a:t>
            </a:r>
            <a:r>
              <a:rPr lang="ru-RU" sz="1600"/>
              <a:t> </a:t>
            </a: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1171575" y="4675188"/>
            <a:ext cx="10633075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ru-RU" sz="1400"/>
              <a:t>Приложение № 1 к Коллективному договору: ПОЛОЖЕНИЕ о мерах социальной поддержки работников Новомосковского института (филиала) федерального государственного бюджетного образовательного учреждения высшего образования «Российский химико-технологического университет имени Д.И. Менделеева».</a:t>
            </a:r>
          </a:p>
          <a:p>
            <a:pPr defTabSz="914400"/>
            <a:r>
              <a:rPr lang="ru-RU" sz="1400"/>
              <a:t>Приложение № 2 к Коллективному договору: ПОЛОЖЕНИЕ о комиссии по трудовым спорам Новомосковского института (филиала) федерального государственного бюджетного образовательного учреждения высшего образования «Российский химико-технологического университет имени Д.И. Менделеева».</a:t>
            </a:r>
          </a:p>
          <a:p>
            <a:pPr defTabSz="914400"/>
            <a:r>
              <a:rPr lang="ru-RU" sz="1400"/>
              <a:t>Приложение № 3 к Коллективному договору: ПОЛОЖЕНИЕ о комиссии по социальному страхованию Новомосковского института (филиала) федерального государственного бюджетного образовательного учреждения высшего образования «Российский химико-технологический университет имени Д.И. Менделеева».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ъект 2"/>
          <p:cNvSpPr txBox="1">
            <a:spLocks/>
          </p:cNvSpPr>
          <p:nvPr/>
        </p:nvSpPr>
        <p:spPr bwMode="auto">
          <a:xfrm>
            <a:off x="1992313" y="1744663"/>
            <a:ext cx="8229600" cy="434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charset="0"/>
              <a:buNone/>
            </a:pPr>
            <a:endParaRPr lang="ru-RU" altLang="ru-RU" sz="1400"/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567863" y="6356350"/>
            <a:ext cx="2133600" cy="365125"/>
          </a:xfrm>
        </p:spPr>
        <p:txBody>
          <a:bodyPr/>
          <a:lstStyle/>
          <a:p>
            <a:pPr>
              <a:defRPr/>
            </a:pPr>
            <a:fld id="{DBECD4CB-67B4-4B9C-9EA5-70A2954B6041}" type="slidenum"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436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64913" y="5168900"/>
            <a:ext cx="676275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Box 8"/>
          <p:cNvSpPr txBox="1">
            <a:spLocks noChangeArrowheads="1"/>
          </p:cNvSpPr>
          <p:nvPr/>
        </p:nvSpPr>
        <p:spPr bwMode="auto">
          <a:xfrm>
            <a:off x="3740150" y="242888"/>
            <a:ext cx="411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ОПЛАТА ТРУДА</a:t>
            </a:r>
          </a:p>
        </p:txBody>
      </p:sp>
      <p:sp>
        <p:nvSpPr>
          <p:cNvPr id="18438" name="AutoShape 10"/>
          <p:cNvSpPr>
            <a:spLocks noChangeArrowheads="1"/>
          </p:cNvSpPr>
          <p:nvPr/>
        </p:nvSpPr>
        <p:spPr bwMode="auto">
          <a:xfrm>
            <a:off x="488950" y="854075"/>
            <a:ext cx="10237788" cy="677863"/>
          </a:xfrm>
          <a:prstGeom prst="homePlate">
            <a:avLst>
              <a:gd name="adj" fmla="val 377576"/>
            </a:avLst>
          </a:prstGeom>
          <a:gradFill rotWithShape="1">
            <a:gsLst>
              <a:gs pos="0">
                <a:srgbClr val="EAEAEA"/>
              </a:gs>
              <a:gs pos="100000">
                <a:srgbClr val="BAF8C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ru-RU"/>
          </a:p>
          <a:p>
            <a:pPr algn="ctr" defTabSz="914400"/>
            <a:r>
              <a:rPr lang="ru-RU" sz="1400" b="1"/>
              <a:t>С 01.01.2021 г. минимальный размер должностного оклада составляет 12980 руб.</a:t>
            </a:r>
          </a:p>
          <a:p>
            <a:pPr algn="ctr" defTabSz="914400"/>
            <a:endParaRPr lang="ru-RU" b="1"/>
          </a:p>
        </p:txBody>
      </p:sp>
      <p:sp>
        <p:nvSpPr>
          <p:cNvPr id="18439" name="AutoShape 12"/>
          <p:cNvSpPr>
            <a:spLocks noChangeArrowheads="1"/>
          </p:cNvSpPr>
          <p:nvPr/>
        </p:nvSpPr>
        <p:spPr bwMode="auto">
          <a:xfrm>
            <a:off x="493713" y="1695450"/>
            <a:ext cx="10407650" cy="1120775"/>
          </a:xfrm>
          <a:prstGeom prst="homePlate">
            <a:avLst>
              <a:gd name="adj" fmla="val 232153"/>
            </a:avLst>
          </a:prstGeom>
          <a:gradFill rotWithShape="1">
            <a:gsLst>
              <a:gs pos="0">
                <a:srgbClr val="EAEAEA"/>
              </a:gs>
              <a:gs pos="100000">
                <a:srgbClr val="BAF8C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1400" b="1"/>
              <a:t>Новомосковский институт является филиалом РХТУ им. Д.И. Менделеева. </a:t>
            </a:r>
          </a:p>
          <a:p>
            <a:pPr algn="ctr" defTabSz="914400"/>
            <a:r>
              <a:rPr lang="ru-RU" sz="1400" b="1"/>
              <a:t>В 2021 г. головной организацией проводилась работа по изысканию возможностей приведения</a:t>
            </a:r>
          </a:p>
          <a:p>
            <a:pPr algn="ctr" defTabSz="914400"/>
            <a:r>
              <a:rPr lang="ru-RU" sz="1400" b="1"/>
              <a:t> размеров должностных окладов в соответствие с Примерным положением об оплате труда </a:t>
            </a:r>
          </a:p>
          <a:p>
            <a:pPr algn="ctr" defTabSz="914400"/>
            <a:r>
              <a:rPr lang="ru-RU" sz="1400" b="1"/>
              <a:t>работников федеральных государственных бюджетных и автономных учреждений, </a:t>
            </a:r>
          </a:p>
          <a:p>
            <a:pPr algn="ctr" defTabSz="914400"/>
            <a:r>
              <a:rPr lang="ru-RU" sz="1400" b="1"/>
              <a:t>подведомственных Министерству науки и высшего образования РФ.</a:t>
            </a:r>
          </a:p>
        </p:txBody>
      </p:sp>
      <p:sp>
        <p:nvSpPr>
          <p:cNvPr id="18440" name="AutoShape 14"/>
          <p:cNvSpPr>
            <a:spLocks noChangeArrowheads="1"/>
          </p:cNvSpPr>
          <p:nvPr/>
        </p:nvSpPr>
        <p:spPr bwMode="auto">
          <a:xfrm>
            <a:off x="503238" y="2959100"/>
            <a:ext cx="10550525" cy="688975"/>
          </a:xfrm>
          <a:prstGeom prst="homePlate">
            <a:avLst>
              <a:gd name="adj" fmla="val 382834"/>
            </a:avLst>
          </a:prstGeom>
          <a:gradFill rotWithShape="1">
            <a:gsLst>
              <a:gs pos="0">
                <a:srgbClr val="BAF8C4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1400" b="1"/>
              <a:t>Первым этапом стало приведение окладов научных работников в соответствии Приказу №72.</a:t>
            </a:r>
          </a:p>
        </p:txBody>
      </p:sp>
      <p:sp>
        <p:nvSpPr>
          <p:cNvPr id="18441" name="AutoShape 16"/>
          <p:cNvSpPr>
            <a:spLocks noChangeArrowheads="1"/>
          </p:cNvSpPr>
          <p:nvPr/>
        </p:nvSpPr>
        <p:spPr bwMode="auto">
          <a:xfrm>
            <a:off x="522288" y="3790950"/>
            <a:ext cx="10748962" cy="700088"/>
          </a:xfrm>
          <a:prstGeom prst="homePlate">
            <a:avLst>
              <a:gd name="adj" fmla="val 383843"/>
            </a:avLst>
          </a:prstGeom>
          <a:gradFill rotWithShape="1">
            <a:gsLst>
              <a:gs pos="0">
                <a:srgbClr val="BAF8C4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1400" b="1"/>
              <a:t>НИ РХТУ им. Д.И. Менделеева ежегодно пересматривает размеры окладов на соответствие МРОТ.</a:t>
            </a:r>
          </a:p>
        </p:txBody>
      </p:sp>
      <p:sp>
        <p:nvSpPr>
          <p:cNvPr id="18442" name="AutoShape 18"/>
          <p:cNvSpPr>
            <a:spLocks noChangeArrowheads="1"/>
          </p:cNvSpPr>
          <p:nvPr/>
        </p:nvSpPr>
        <p:spPr bwMode="auto">
          <a:xfrm>
            <a:off x="523875" y="4645025"/>
            <a:ext cx="10747375" cy="554038"/>
          </a:xfrm>
          <a:prstGeom prst="homePlate">
            <a:avLst>
              <a:gd name="adj" fmla="val 484957"/>
            </a:avLst>
          </a:prstGeom>
          <a:gradFill rotWithShape="1">
            <a:gsLst>
              <a:gs pos="0">
                <a:srgbClr val="EAEAEA"/>
              </a:gs>
              <a:gs pos="100000">
                <a:srgbClr val="BAF8C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1400" b="1"/>
              <a:t>С 01.01.2022 г. минимальный размер должностного оклада планируется установить не менее 13620 руб.</a:t>
            </a:r>
          </a:p>
        </p:txBody>
      </p:sp>
      <p:sp>
        <p:nvSpPr>
          <p:cNvPr id="18443" name="AutoShape 20"/>
          <p:cNvSpPr>
            <a:spLocks noChangeArrowheads="1"/>
          </p:cNvSpPr>
          <p:nvPr/>
        </p:nvSpPr>
        <p:spPr bwMode="auto">
          <a:xfrm>
            <a:off x="523875" y="5332413"/>
            <a:ext cx="10747375" cy="790575"/>
          </a:xfrm>
          <a:prstGeom prst="homePlate">
            <a:avLst>
              <a:gd name="adj" fmla="val 339859"/>
            </a:avLst>
          </a:prstGeom>
          <a:gradFill rotWithShape="1">
            <a:gsLst>
              <a:gs pos="0">
                <a:srgbClr val="BAF8C4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 sz="1400" b="1"/>
              <a:t>Администрация института регулярно информирует на заседаниях Ученого Совета о финансовом </a:t>
            </a:r>
          </a:p>
          <a:p>
            <a:pPr algn="ctr" defTabSz="914400"/>
            <a:r>
              <a:rPr lang="ru-RU" sz="1400" b="1"/>
              <a:t>положении института.</a:t>
            </a:r>
          </a:p>
        </p:txBody>
      </p:sp>
      <p:pic>
        <p:nvPicPr>
          <p:cNvPr id="18444" name="Рисунок 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17225" y="225425"/>
            <a:ext cx="1249363" cy="13684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ъект 2"/>
          <p:cNvSpPr txBox="1">
            <a:spLocks/>
          </p:cNvSpPr>
          <p:nvPr/>
        </p:nvSpPr>
        <p:spPr bwMode="auto">
          <a:xfrm>
            <a:off x="1992313" y="1733550"/>
            <a:ext cx="8229600" cy="434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charset="0"/>
              <a:buNone/>
            </a:pPr>
            <a:endParaRPr lang="ru-RU" altLang="ru-RU" sz="1400"/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567863" y="6356350"/>
            <a:ext cx="2133600" cy="365125"/>
          </a:xfrm>
        </p:spPr>
        <p:txBody>
          <a:bodyPr/>
          <a:lstStyle/>
          <a:p>
            <a:pPr>
              <a:defRPr/>
            </a:pPr>
            <a:fld id="{E50967D8-EA45-4E7E-A24D-7F5B60B99D4B}" type="slidenum"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460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99813" y="5056188"/>
            <a:ext cx="676275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3992563" y="236538"/>
            <a:ext cx="5081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CC5D1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ОХРАНА ТРУДА</a:t>
            </a:r>
          </a:p>
        </p:txBody>
      </p:sp>
      <p:sp>
        <p:nvSpPr>
          <p:cNvPr id="19462" name="Овал 8"/>
          <p:cNvSpPr>
            <a:spLocks noChangeArrowheads="1"/>
          </p:cNvSpPr>
          <p:nvPr/>
        </p:nvSpPr>
        <p:spPr bwMode="auto">
          <a:xfrm>
            <a:off x="1347788" y="881063"/>
            <a:ext cx="9309100" cy="1398587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FFCC66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dirty="0">
                <a:latin typeface="Calibri" pitchFamily="34" charset="0"/>
              </a:rPr>
              <a:t>Затраты на обеспечение пожарной безопасности, электробезопасности и охраны труда за 2021 год составили: </a:t>
            </a:r>
            <a:endParaRPr lang="en-US" dirty="0">
              <a:latin typeface="Calibri" pitchFamily="34" charset="0"/>
            </a:endParaRPr>
          </a:p>
          <a:p>
            <a:pPr algn="ctr"/>
            <a:r>
              <a:rPr lang="ru-RU" dirty="0"/>
              <a:t>6 418034,05 руб. </a:t>
            </a:r>
          </a:p>
        </p:txBody>
      </p:sp>
      <p:sp>
        <p:nvSpPr>
          <p:cNvPr id="19463" name="Овал 9"/>
          <p:cNvSpPr>
            <a:spLocks noChangeArrowheads="1"/>
          </p:cNvSpPr>
          <p:nvPr/>
        </p:nvSpPr>
        <p:spPr bwMode="auto">
          <a:xfrm>
            <a:off x="1135063" y="2438400"/>
            <a:ext cx="9575800" cy="1398588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FFCC66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/>
              <a:t>Проведено обучение по электробезопасности - 2 чел.</a:t>
            </a:r>
          </a:p>
          <a:p>
            <a:pPr algn="ctr"/>
            <a:r>
              <a:rPr lang="ru-RU"/>
              <a:t>         Затраты на обучение составили в 2021 г. - 8000,00 руб.</a:t>
            </a:r>
          </a:p>
        </p:txBody>
      </p:sp>
      <p:sp>
        <p:nvSpPr>
          <p:cNvPr id="19464" name="Овал 10"/>
          <p:cNvSpPr>
            <a:spLocks noChangeArrowheads="1"/>
          </p:cNvSpPr>
          <p:nvPr/>
        </p:nvSpPr>
        <p:spPr bwMode="auto">
          <a:xfrm>
            <a:off x="1122363" y="4003675"/>
            <a:ext cx="9577387" cy="1344613"/>
          </a:xfrm>
          <a:prstGeom prst="ellipse">
            <a:avLst/>
          </a:prstGeom>
          <a:gradFill rotWithShape="1">
            <a:gsLst>
              <a:gs pos="0">
                <a:srgbClr val="FFCC66"/>
              </a:gs>
              <a:gs pos="100000">
                <a:srgbClr val="FFFF99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/>
              <a:t>Проведен медосмотр работников. Затраты в 2021 г. -           982747,85 руб. (за счет средств головной организации).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1252538" y="5507038"/>
            <a:ext cx="9288462" cy="1038225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FFCC6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ru-RU"/>
              <a:t>Средства на приобретение спецодежды и СИЗ в 2021 г. -</a:t>
            </a:r>
          </a:p>
          <a:p>
            <a:pPr algn="ctr" defTabSz="914400"/>
            <a:r>
              <a:rPr lang="ru-RU"/>
              <a:t>  1 317 828,45 руб. (передано головным учреждением). </a:t>
            </a:r>
          </a:p>
        </p:txBody>
      </p:sp>
      <p:pic>
        <p:nvPicPr>
          <p:cNvPr id="19466" name="Рисунок 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3238" y="206375"/>
            <a:ext cx="1249362" cy="13684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ъект 2"/>
          <p:cNvSpPr txBox="1">
            <a:spLocks/>
          </p:cNvSpPr>
          <p:nvPr/>
        </p:nvSpPr>
        <p:spPr bwMode="auto">
          <a:xfrm>
            <a:off x="2001838" y="1744663"/>
            <a:ext cx="8229600" cy="434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charset="0"/>
              <a:buNone/>
            </a:pPr>
            <a:endParaRPr lang="ru-RU" altLang="ru-RU" sz="1400"/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567863" y="6356350"/>
            <a:ext cx="2133600" cy="365125"/>
          </a:xfrm>
        </p:spPr>
        <p:txBody>
          <a:bodyPr/>
          <a:lstStyle/>
          <a:p>
            <a:pPr>
              <a:defRPr/>
            </a:pPr>
            <a:fld id="{DA599E56-D567-46EE-9588-DE4F2737B5EF}" type="slidenum"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484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12475" y="236538"/>
            <a:ext cx="676275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3640138" y="225425"/>
            <a:ext cx="5553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СОЦИАЛЬНЫЕ ГАРАНТИИ РАБОТНИКАМ</a:t>
            </a:r>
            <a:r>
              <a:rPr lang="ru-RU">
                <a:solidFill>
                  <a:srgbClr val="CC0099"/>
                </a:solidFill>
              </a:rPr>
              <a:t> </a:t>
            </a:r>
          </a:p>
        </p:txBody>
      </p:sp>
      <p:sp>
        <p:nvSpPr>
          <p:cNvPr id="20486" name="Скругленный прямоугольник 8"/>
          <p:cNvSpPr>
            <a:spLocks noChangeArrowheads="1"/>
          </p:cNvSpPr>
          <p:nvPr/>
        </p:nvSpPr>
        <p:spPr bwMode="auto">
          <a:xfrm>
            <a:off x="736600" y="1222375"/>
            <a:ext cx="10058400" cy="6508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/>
              <a:t>Обеспечивает для работников НИ РХТУ им. Д.И. Менделеева в установленном порядке профилактические осмотры, прививки и прохождение флюорографии.</a:t>
            </a:r>
          </a:p>
        </p:txBody>
      </p:sp>
      <p:sp>
        <p:nvSpPr>
          <p:cNvPr id="20487" name="Скругленный прямоугольник 9"/>
          <p:cNvSpPr>
            <a:spLocks noChangeArrowheads="1"/>
          </p:cNvSpPr>
          <p:nvPr/>
        </p:nvSpPr>
        <p:spPr bwMode="auto">
          <a:xfrm>
            <a:off x="735013" y="1993900"/>
            <a:ext cx="10058400" cy="3730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/>
              <a:t>Обеспечивает регулярную работу медицинского пункта.</a:t>
            </a:r>
          </a:p>
        </p:txBody>
      </p:sp>
      <p:sp>
        <p:nvSpPr>
          <p:cNvPr id="20488" name="Скругленный прямоугольник 10"/>
          <p:cNvSpPr>
            <a:spLocks noChangeArrowheads="1"/>
          </p:cNvSpPr>
          <p:nvPr/>
        </p:nvSpPr>
        <p:spPr bwMode="auto">
          <a:xfrm>
            <a:off x="806450" y="2500313"/>
            <a:ext cx="10058400" cy="449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DF8"/>
              </a:gs>
              <a:gs pos="100000">
                <a:srgbClr val="FFFFFF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/>
              <a:t>Осуществляет работу по подготовке документов работников института для оформления пенсии.</a:t>
            </a:r>
          </a:p>
        </p:txBody>
      </p:sp>
      <p:sp>
        <p:nvSpPr>
          <p:cNvPr id="20489" name="Скругленный прямоугольник 11"/>
          <p:cNvSpPr>
            <a:spLocks noChangeArrowheads="1"/>
          </p:cNvSpPr>
          <p:nvPr/>
        </p:nvSpPr>
        <p:spPr bwMode="auto">
          <a:xfrm>
            <a:off x="808038" y="3106738"/>
            <a:ext cx="10058400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/>
              <a:t>Осуществляет оказание материальной помощи в соответствии с Положением о социальной поддержки работников.</a:t>
            </a:r>
          </a:p>
        </p:txBody>
      </p:sp>
      <p:sp>
        <p:nvSpPr>
          <p:cNvPr id="20490" name="Скругленный прямоугольник 12"/>
          <p:cNvSpPr>
            <a:spLocks noChangeArrowheads="1"/>
          </p:cNvSpPr>
          <p:nvPr/>
        </p:nvSpPr>
        <p:spPr bwMode="auto">
          <a:xfrm>
            <a:off x="817563" y="3902075"/>
            <a:ext cx="10058400" cy="6810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100000">
                <a:srgbClr val="FFFFFF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/>
              <a:t>Предоставляет транспорт для организации новогодних мероприятий для детей работников института, а также выделяет транспорт по просьбе Профкома  в коттеджный комплекс  «У реки» п. Бунырево. 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662238" y="512763"/>
            <a:ext cx="818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endParaRPr lang="ru-RU"/>
          </a:p>
          <a:p>
            <a:pPr defTabSz="914400"/>
            <a:r>
              <a:rPr lang="ru-RU"/>
              <a:t>В соответствии с коллективным договором работодатель:</a:t>
            </a:r>
          </a:p>
        </p:txBody>
      </p:sp>
      <p:sp>
        <p:nvSpPr>
          <p:cNvPr id="20492" name="Скругленный прямоугольник 9"/>
          <p:cNvSpPr>
            <a:spLocks noChangeArrowheads="1"/>
          </p:cNvSpPr>
          <p:nvPr/>
        </p:nvSpPr>
        <p:spPr bwMode="auto">
          <a:xfrm>
            <a:off x="825500" y="4740275"/>
            <a:ext cx="10058400" cy="6397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/>
              <a:t>Производит выплаты единовременного пособия работникам института,</a:t>
            </a:r>
          </a:p>
          <a:p>
            <a:pPr algn="ctr"/>
            <a:r>
              <a:rPr lang="ru-RU" sz="1600"/>
              <a:t>увольняющимся в связи с выходом на пенсию по возрасту или по инвалидности. </a:t>
            </a:r>
          </a:p>
        </p:txBody>
      </p:sp>
      <p:sp>
        <p:nvSpPr>
          <p:cNvPr id="20493" name="Скругленный прямоугольник 10"/>
          <p:cNvSpPr>
            <a:spLocks noChangeArrowheads="1"/>
          </p:cNvSpPr>
          <p:nvPr/>
        </p:nvSpPr>
        <p:spPr bwMode="auto">
          <a:xfrm>
            <a:off x="866775" y="5500688"/>
            <a:ext cx="10171113" cy="10461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DF8"/>
              </a:gs>
              <a:gs pos="100000">
                <a:srgbClr val="FFFFFF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/>
              <a:t>Поощряет работников Филиала, добросовестно исполняющих трудовые обязанности (объявление благодарности, Доска Почета, Почетные грамоты). За особые трудовые заслуги перед обществом и государством работники могут быть представлены к отраслевым и (или) государственным наградам.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ъект 2"/>
          <p:cNvSpPr txBox="1">
            <a:spLocks/>
          </p:cNvSpPr>
          <p:nvPr/>
        </p:nvSpPr>
        <p:spPr bwMode="auto">
          <a:xfrm>
            <a:off x="1992313" y="1744663"/>
            <a:ext cx="8229600" cy="434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charset="0"/>
              <a:buNone/>
            </a:pPr>
            <a:endParaRPr lang="ru-RU" altLang="ru-RU" sz="1400"/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567863" y="6356350"/>
            <a:ext cx="2133600" cy="365125"/>
          </a:xfrm>
        </p:spPr>
        <p:txBody>
          <a:bodyPr/>
          <a:lstStyle/>
          <a:p>
            <a:pPr>
              <a:defRPr/>
            </a:pPr>
            <a:fld id="{4529720D-9DE6-48CE-B225-D47F5DF75304}" type="slidenum"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1946275" y="231775"/>
            <a:ext cx="7656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Основные направления работы Профкома</a:t>
            </a:r>
          </a:p>
        </p:txBody>
      </p:sp>
      <p:sp>
        <p:nvSpPr>
          <p:cNvPr id="21509" name="Горизонтальный свиток 8"/>
          <p:cNvSpPr>
            <a:spLocks noChangeArrowheads="1"/>
          </p:cNvSpPr>
          <p:nvPr/>
        </p:nvSpPr>
        <p:spPr bwMode="auto">
          <a:xfrm>
            <a:off x="550863" y="579438"/>
            <a:ext cx="10058400" cy="758825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CC"/>
              </a:gs>
              <a:gs pos="100000">
                <a:srgbClr val="FFCC99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="1">
                <a:latin typeface="Georgia" pitchFamily="18" charset="0"/>
              </a:rPr>
              <a:t>Информационная поддержка членов Профсоюза по обеспечению социально-трудовых прав;</a:t>
            </a:r>
            <a:endParaRPr lang="ru-RU" sz="1600" b="1">
              <a:latin typeface="Calibri" pitchFamily="34" charset="0"/>
            </a:endParaRPr>
          </a:p>
        </p:txBody>
      </p:sp>
      <p:sp>
        <p:nvSpPr>
          <p:cNvPr id="21510" name="Горизонтальный свиток 10"/>
          <p:cNvSpPr>
            <a:spLocks noChangeArrowheads="1"/>
          </p:cNvSpPr>
          <p:nvPr/>
        </p:nvSpPr>
        <p:spPr bwMode="auto">
          <a:xfrm>
            <a:off x="571500" y="1209675"/>
            <a:ext cx="10058400" cy="985838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CC99"/>
              </a:gs>
              <a:gs pos="100000">
                <a:srgbClr val="FFFFCC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FFFFFF"/>
              </a:solidFill>
              <a:latin typeface="Georgia" pitchFamily="18" charset="0"/>
            </a:endParaRPr>
          </a:p>
          <a:p>
            <a:endParaRPr lang="ru-RU">
              <a:solidFill>
                <a:srgbClr val="FFFFFF"/>
              </a:solidFill>
              <a:latin typeface="Georgia" pitchFamily="18" charset="0"/>
            </a:endParaRPr>
          </a:p>
          <a:p>
            <a:r>
              <a:rPr lang="ru-RU" sz="1600" b="1">
                <a:latin typeface="Georgia" pitchFamily="18" charset="0"/>
              </a:rPr>
              <a:t>Работа с заявлениями и обращениями членов Профсоюза в Профком, работа в совместных комиссиях, обучение профсоюзного актива;</a:t>
            </a:r>
            <a:endParaRPr lang="ru-RU" sz="1600" b="1">
              <a:latin typeface="Calibri" pitchFamily="34" charset="0"/>
            </a:endParaRPr>
          </a:p>
          <a:p>
            <a:endParaRPr lang="ru-RU" sz="1600" b="1">
              <a:latin typeface="Calibri" pitchFamily="34" charset="0"/>
            </a:endParaRPr>
          </a:p>
          <a:p>
            <a:endParaRPr lang="ru-RU" sz="16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1511" name="Горизонтальный свиток 11"/>
          <p:cNvSpPr>
            <a:spLocks noChangeArrowheads="1"/>
          </p:cNvSpPr>
          <p:nvPr/>
        </p:nvSpPr>
        <p:spPr bwMode="auto">
          <a:xfrm>
            <a:off x="611188" y="2082800"/>
            <a:ext cx="10058400" cy="820738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CC"/>
              </a:gs>
              <a:gs pos="100000">
                <a:srgbClr val="FFCC99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="1">
                <a:latin typeface="Georgia" pitchFamily="18" charset="0"/>
              </a:rPr>
              <a:t>Организация отдыха и оздоровления членов Профсоюза и членов их семей;</a:t>
            </a:r>
          </a:p>
        </p:txBody>
      </p:sp>
      <p:sp>
        <p:nvSpPr>
          <p:cNvPr id="21512" name="Горизонтальный свиток 12"/>
          <p:cNvSpPr>
            <a:spLocks noChangeArrowheads="1"/>
          </p:cNvSpPr>
          <p:nvPr/>
        </p:nvSpPr>
        <p:spPr bwMode="auto">
          <a:xfrm>
            <a:off x="623888" y="2789238"/>
            <a:ext cx="10058400" cy="985837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CC"/>
              </a:gs>
              <a:gs pos="100000">
                <a:srgbClr val="FFCC99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="1">
                <a:latin typeface="Georgia" pitchFamily="18" charset="0"/>
              </a:rPr>
              <a:t>Участие в организации новогодних представлений для детей сотрудников, организация приобретения и выдачи детских новогодних подарков детям членов Профсоюза;</a:t>
            </a:r>
          </a:p>
        </p:txBody>
      </p:sp>
      <p:sp>
        <p:nvSpPr>
          <p:cNvPr id="21513" name="Горизонтальный свиток 14"/>
          <p:cNvSpPr>
            <a:spLocks noChangeArrowheads="1"/>
          </p:cNvSpPr>
          <p:nvPr/>
        </p:nvSpPr>
        <p:spPr bwMode="auto">
          <a:xfrm>
            <a:off x="623888" y="4411663"/>
            <a:ext cx="10058400" cy="696912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CC99"/>
              </a:gs>
              <a:gs pos="100000">
                <a:srgbClr val="FFFFCC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="1">
                <a:latin typeface="Georgia" pitchFamily="18" charset="0"/>
              </a:rPr>
              <a:t>     Материальная поддержка членов Профсоюза в трудных жизненных ситуациях; </a:t>
            </a:r>
            <a:endParaRPr lang="ru-RU" sz="1600" b="1">
              <a:latin typeface="Calibri" pitchFamily="34" charset="0"/>
            </a:endParaRPr>
          </a:p>
        </p:txBody>
      </p:sp>
      <p:sp>
        <p:nvSpPr>
          <p:cNvPr id="21514" name="Горизонтальный свиток 15"/>
          <p:cNvSpPr>
            <a:spLocks noChangeArrowheads="1"/>
          </p:cNvSpPr>
          <p:nvPr/>
        </p:nvSpPr>
        <p:spPr bwMode="auto">
          <a:xfrm>
            <a:off x="612775" y="4995863"/>
            <a:ext cx="10058400" cy="862012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CC"/>
              </a:gs>
              <a:gs pos="100000">
                <a:srgbClr val="FFCC99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="1">
                <a:latin typeface="Georgia" pitchFamily="18" charset="0"/>
              </a:rPr>
              <a:t>  Премирование членов Профсоюза, организация и проведение культмассовой работы;</a:t>
            </a:r>
            <a:endParaRPr lang="ru-RU" sz="1600" b="1">
              <a:latin typeface="Calibri" pitchFamily="34" charset="0"/>
            </a:endParaRPr>
          </a:p>
          <a:p>
            <a:endParaRPr lang="ru-RU" sz="1600" b="1">
              <a:latin typeface="Calibri" pitchFamily="34" charset="0"/>
            </a:endParaRPr>
          </a:p>
        </p:txBody>
      </p:sp>
      <p:sp>
        <p:nvSpPr>
          <p:cNvPr id="21515" name="Горизонтальный свиток 16"/>
          <p:cNvSpPr>
            <a:spLocks noChangeArrowheads="1"/>
          </p:cNvSpPr>
          <p:nvPr/>
        </p:nvSpPr>
        <p:spPr bwMode="auto">
          <a:xfrm>
            <a:off x="623888" y="5743575"/>
            <a:ext cx="10079037" cy="923925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CC99"/>
              </a:gs>
              <a:gs pos="100000">
                <a:srgbClr val="FFFFCC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="1">
                <a:latin typeface="Georgia" pitchFamily="18" charset="0"/>
              </a:rPr>
              <a:t>Участие в мероприятиях, проводимых Тульской областной организацией Профессионального союза работников народного образования и науки РФ, </a:t>
            </a:r>
            <a:r>
              <a:rPr lang="ru-RU" sz="1600" b="1"/>
              <a:t>Центральным советом Профсоюза.</a:t>
            </a:r>
          </a:p>
        </p:txBody>
      </p:sp>
      <p:sp>
        <p:nvSpPr>
          <p:cNvPr id="21516" name="Горизонтальный свиток 14"/>
          <p:cNvSpPr>
            <a:spLocks noChangeArrowheads="1"/>
          </p:cNvSpPr>
          <p:nvPr/>
        </p:nvSpPr>
        <p:spPr bwMode="auto">
          <a:xfrm>
            <a:off x="623888" y="3651250"/>
            <a:ext cx="10058400" cy="904875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CC99"/>
              </a:gs>
              <a:gs pos="100000">
                <a:srgbClr val="FFFFCC"/>
              </a:gs>
            </a:gsLst>
            <a:lin ang="5400000" scaled="1"/>
          </a:gra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/>
              <a:t> </a:t>
            </a:r>
            <a:r>
              <a:rPr lang="ru-RU" sz="1600" b="1"/>
              <a:t>Выделение  денежных средств на подарки ко Дню учителя, для поздравления мужчин с </a:t>
            </a:r>
          </a:p>
          <a:p>
            <a:pPr algn="ctr"/>
            <a:r>
              <a:rPr lang="ru-RU" sz="1600" b="1"/>
              <a:t>23 февраля, женщин с Международным женским днем 8 Марта – членов Профсоюза; </a:t>
            </a:r>
          </a:p>
        </p:txBody>
      </p:sp>
      <p:pic>
        <p:nvPicPr>
          <p:cNvPr id="21517" name="Рисунок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07700" y="215900"/>
            <a:ext cx="1249363" cy="13684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21518" name="Picture 16" descr="человечки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09313" y="5319713"/>
            <a:ext cx="9810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1267</TotalTime>
  <Words>1261</Words>
  <Application>Microsoft Office PowerPoint</Application>
  <PresentationFormat>Произвольный</PresentationFormat>
  <Paragraphs>128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medvedos</cp:lastModifiedBy>
  <cp:revision>81</cp:revision>
  <dcterms:created xsi:type="dcterms:W3CDTF">2018-10-31T17:08:02Z</dcterms:created>
  <dcterms:modified xsi:type="dcterms:W3CDTF">2023-08-22T08:22:42Z</dcterms:modified>
</cp:coreProperties>
</file>