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3" r:id="rId5"/>
    <p:sldId id="264" r:id="rId6"/>
    <p:sldId id="266" r:id="rId7"/>
    <p:sldId id="265" r:id="rId8"/>
    <p:sldId id="267" r:id="rId9"/>
    <p:sldId id="275" r:id="rId10"/>
    <p:sldId id="276" r:id="rId11"/>
    <p:sldId id="279" r:id="rId12"/>
    <p:sldId id="272" r:id="rId13"/>
    <p:sldId id="281" r:id="rId14"/>
    <p:sldId id="280" r:id="rId15"/>
    <p:sldId id="278" r:id="rId16"/>
    <p:sldId id="282" r:id="rId17"/>
    <p:sldId id="274" r:id="rId18"/>
    <p:sldId id="261" r:id="rId1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ADBFD"/>
    <a:srgbClr val="FFCCFF"/>
    <a:srgbClr val="FFFFFF"/>
    <a:srgbClr val="FF9966"/>
    <a:srgbClr val="FFFFCC"/>
    <a:srgbClr val="FC6868"/>
    <a:srgbClr val="F1A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4660"/>
  </p:normalViewPr>
  <p:slideViewPr>
    <p:cSldViewPr snapToGrid="0">
      <p:cViewPr varScale="1">
        <p:scale>
          <a:sx n="114" d="100"/>
          <a:sy n="114" d="100"/>
        </p:scale>
        <p:origin x="57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4B047231-4109-41F6-9DB4-861ECC46CBDF}" type="datetimeFigureOut">
              <a:rPr lang="ru-RU"/>
              <a:pPr>
                <a:defRPr/>
              </a:pPr>
              <a:t>23.12.2022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89F3297-EBE7-4F40-ADD2-8362A984FBC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10B0F84-6542-4918-88AB-0110A220CFBF}" type="datetimeFigureOut">
              <a:rPr lang="ru-RU"/>
              <a:pPr>
                <a:defRPr/>
              </a:pPr>
              <a:t>23.12.2022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0407334-5F38-4FA9-9CE9-A1C7F43975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24634D9-1459-4FA0-B377-D7B07B27CD81}" type="datetimeFigureOut">
              <a:rPr lang="ru-RU"/>
              <a:pPr>
                <a:defRPr/>
              </a:pPr>
              <a:t>23.12.2022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DBA00D4-D58C-4650-89E9-24B70E54180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9B02560-302F-44F0-B220-19EB1B101202}" type="datetimeFigureOut">
              <a:rPr lang="ru-RU"/>
              <a:pPr>
                <a:defRPr/>
              </a:pPr>
              <a:t>23.12.2022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EA1FDA5-B309-4BA3-8700-1FB5AAE30F8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C57C9A3D-8328-4252-9C23-393CEFE6ECB1}" type="datetimeFigureOut">
              <a:rPr lang="ru-RU"/>
              <a:pPr>
                <a:defRPr/>
              </a:pPr>
              <a:t>23.12.2022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3E13BBB-9288-40B7-8DE2-9334ACC8F42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C0CD874-495B-46DE-B04B-5842B4C802DE}" type="datetimeFigureOut">
              <a:rPr lang="ru-RU"/>
              <a:pPr>
                <a:defRPr/>
              </a:pPr>
              <a:t>23.12.2022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672AF0D-A5C2-4799-BE7C-F06FDB6C66D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34881032-2711-4092-88CD-CA4AF3C1871E}" type="datetimeFigureOut">
              <a:rPr lang="ru-RU"/>
              <a:pPr>
                <a:defRPr/>
              </a:pPr>
              <a:t>23.12.2022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D36FC34-7554-41D2-996F-6EA00EC009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629DECA-816C-4D19-9C5D-6DB5935BC49E}" type="datetimeFigureOut">
              <a:rPr lang="ru-RU"/>
              <a:pPr>
                <a:defRPr/>
              </a:pPr>
              <a:t>23.12.2022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4E40F5A-042C-4AD5-8A75-84065D35D1B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5060BE-8D7B-4DAB-AA89-574AC7C51967}" type="datetimeFigureOut">
              <a:rPr lang="ru-RU"/>
              <a:pPr>
                <a:defRPr/>
              </a:pPr>
              <a:t>23.12.2022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64A1FC7-C31D-4B3B-B0AA-A1B14386980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3A365D17-6912-4694-B381-1CF3CAF2A3AD}" type="datetimeFigureOut">
              <a:rPr lang="ru-RU"/>
              <a:pPr>
                <a:defRPr/>
              </a:pPr>
              <a:t>23.12.2022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A2478BA-DC91-4158-885E-8A07F0E7191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6AC30D9B-4134-4B24-B6C8-209FAC246AEA}" type="datetimeFigureOut">
              <a:rPr lang="ru-RU"/>
              <a:pPr>
                <a:defRPr/>
              </a:pPr>
              <a:t>23.12.2022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1A59DF7-16B7-4F64-9F5E-A86FADD2AC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DE2675F-73EF-4506-A58F-B52FCFDC7BE3}" type="datetimeFigureOut">
              <a:rPr lang="ru-RU"/>
              <a:pPr>
                <a:defRPr/>
              </a:pPr>
              <a:t>23.12.2022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21A721-D3CC-4B29-B6A8-26094904BD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tulaed-union.ru/novosti/67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6.jpeg"/><Relationship Id="rId7"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4206875" y="482600"/>
            <a:ext cx="6005513" cy="2892425"/>
          </a:xfrm>
          <a:prstGeom prst="rect">
            <a:avLst/>
          </a:prstGeom>
          <a:noFill/>
          <a:ln w="9525">
            <a:noFill/>
            <a:miter lim="800000"/>
            <a:headEnd/>
            <a:tailEnd/>
          </a:ln>
        </p:spPr>
        <p:txBody>
          <a:bodyPr>
            <a:spAutoFit/>
          </a:bodyPr>
          <a:lstStyle/>
          <a:p>
            <a:pPr algn="ctr">
              <a:defRPr/>
            </a:pPr>
            <a:endParaRPr lang="ru-RU" sz="2400">
              <a:solidFill>
                <a:srgbClr val="F2F2F2"/>
              </a:solidFill>
            </a:endParaRPr>
          </a:p>
          <a:p>
            <a:pPr algn="ctr">
              <a:defRPr/>
            </a:pPr>
            <a:r>
              <a:rPr lang="ru-RU" sz="2400">
                <a:solidFill>
                  <a:srgbClr val="F2F2F2"/>
                </a:solidFill>
              </a:rPr>
              <a:t>ПЕРВИЧНАЯ ПРОФСОЮЗНАЯ ОРГАНИЗАЦИЯ СОТРУДНИКОВ </a:t>
            </a:r>
            <a:r>
              <a:rPr lang="ru-RU" sz="2400">
                <a:solidFill>
                  <a:srgbClr val="F2F2F2"/>
                </a:solidFill>
                <a:latin typeface="Georgia" pitchFamily="18" charset="0"/>
              </a:rPr>
              <a:t>НОВОМОСКОВСКО</a:t>
            </a:r>
            <a:r>
              <a:rPr lang="ru-RU" sz="2400">
                <a:solidFill>
                  <a:srgbClr val="F2F2F2"/>
                </a:solidFill>
              </a:rPr>
              <a:t>ГО</a:t>
            </a:r>
            <a:r>
              <a:rPr lang="ru-RU" sz="2400">
                <a:solidFill>
                  <a:srgbClr val="F2F2F2"/>
                </a:solidFill>
                <a:latin typeface="Georgia" pitchFamily="18" charset="0"/>
              </a:rPr>
              <a:t> ИНСТИТУТ</a:t>
            </a:r>
            <a:r>
              <a:rPr lang="ru-RU" sz="2400">
                <a:solidFill>
                  <a:srgbClr val="F2F2F2"/>
                </a:solidFill>
              </a:rPr>
              <a:t>А</a:t>
            </a:r>
          </a:p>
          <a:p>
            <a:pPr algn="ctr">
              <a:defRPr/>
            </a:pPr>
            <a:r>
              <a:rPr lang="ru-RU" sz="2400">
                <a:solidFill>
                  <a:srgbClr val="F2F2F2"/>
                </a:solidFill>
                <a:latin typeface="Georgia" pitchFamily="18" charset="0"/>
              </a:rPr>
              <a:t> РХТУ ИМ. Д.И. МЕНДЕЛЕЕВА</a:t>
            </a:r>
          </a:p>
          <a:p>
            <a:pPr algn="ctr">
              <a:defRPr/>
            </a:pPr>
            <a:endParaRPr lang="ru-RU" sz="2400">
              <a:solidFill>
                <a:srgbClr val="F2F2F2"/>
              </a:solidFill>
              <a:latin typeface="Georgia" pitchFamily="18" charset="0"/>
            </a:endParaRPr>
          </a:p>
          <a:p>
            <a:pPr algn="ctr">
              <a:defRPr/>
            </a:pPr>
            <a:endParaRPr lang="ru-RU" sz="4000" b="1">
              <a:solidFill>
                <a:srgbClr val="F2F2F2"/>
              </a:solidFill>
              <a:effectLst>
                <a:outerShdw blurRad="38100" dist="38100" dir="2700000" algn="tl">
                  <a:srgbClr val="C0C0C0"/>
                </a:outerShdw>
              </a:effectLst>
            </a:endParaRPr>
          </a:p>
        </p:txBody>
      </p:sp>
      <p:pic>
        <p:nvPicPr>
          <p:cNvPr id="13315" name="Рисунок 1"/>
          <p:cNvPicPr>
            <a:picLocks noChangeAspect="1" noChangeArrowheads="1"/>
          </p:cNvPicPr>
          <p:nvPr/>
        </p:nvPicPr>
        <p:blipFill>
          <a:blip r:embed="rId3"/>
          <a:srcRect/>
          <a:stretch>
            <a:fillRect/>
          </a:stretch>
        </p:blipFill>
        <p:spPr bwMode="auto">
          <a:xfrm>
            <a:off x="10212388" y="504825"/>
            <a:ext cx="1249362" cy="1368425"/>
          </a:xfrm>
          <a:prstGeom prst="rect">
            <a:avLst/>
          </a:prstGeom>
          <a:solidFill>
            <a:srgbClr val="FFFFFF">
              <a:alpha val="0"/>
            </a:srgbClr>
          </a:solidFill>
          <a:ln w="9525">
            <a:noFill/>
            <a:miter lim="800000"/>
            <a:headEnd/>
            <a:tailEnd/>
          </a:ln>
        </p:spPr>
      </p:pic>
      <p:pic>
        <p:nvPicPr>
          <p:cNvPr id="13316" name="Рисунок 13"/>
          <p:cNvPicPr>
            <a:picLocks noChangeAspect="1"/>
          </p:cNvPicPr>
          <p:nvPr/>
        </p:nvPicPr>
        <p:blipFill>
          <a:blip r:embed="rId4"/>
          <a:srcRect/>
          <a:stretch>
            <a:fillRect/>
          </a:stretch>
        </p:blipFill>
        <p:spPr bwMode="auto">
          <a:xfrm>
            <a:off x="238125" y="342900"/>
            <a:ext cx="3949700" cy="2744788"/>
          </a:xfrm>
          <a:prstGeom prst="rect">
            <a:avLst/>
          </a:prstGeom>
          <a:noFill/>
          <a:ln w="9525">
            <a:noFill/>
            <a:miter lim="800000"/>
            <a:headEnd/>
            <a:tailEnd/>
          </a:ln>
        </p:spPr>
      </p:pic>
      <p:sp>
        <p:nvSpPr>
          <p:cNvPr id="13318" name="Text Box 6"/>
          <p:cNvSpPr txBox="1">
            <a:spLocks noChangeArrowheads="1"/>
          </p:cNvSpPr>
          <p:nvPr/>
        </p:nvSpPr>
        <p:spPr bwMode="auto">
          <a:xfrm>
            <a:off x="1282700" y="3257550"/>
            <a:ext cx="9977438" cy="2608263"/>
          </a:xfrm>
          <a:prstGeom prst="rect">
            <a:avLst/>
          </a:prstGeom>
          <a:noFill/>
          <a:ln w="9525">
            <a:noFill/>
            <a:miter lim="800000"/>
            <a:headEnd/>
            <a:tailEnd/>
          </a:ln>
          <a:effectLst/>
        </p:spPr>
        <p:txBody>
          <a:bodyPr>
            <a:spAutoFit/>
          </a:bodyPr>
          <a:lstStyle/>
          <a:p>
            <a:pPr algn="ctr" defTabSz="914400">
              <a:defRPr/>
            </a:pPr>
            <a:r>
              <a:rPr lang="ru-RU" sz="4000" b="1">
                <a:solidFill>
                  <a:srgbClr val="F2F2F2"/>
                </a:solidFill>
                <a:effectLst>
                  <a:outerShdw blurRad="38100" dist="38100" dir="2700000" algn="tl">
                    <a:srgbClr val="C0C0C0"/>
                  </a:outerShdw>
                </a:effectLst>
              </a:rPr>
              <a:t>ОТКРЫТЫЙ (ПУБЛИЧНЫЙ)</a:t>
            </a:r>
          </a:p>
          <a:p>
            <a:pPr algn="ctr" defTabSz="914400">
              <a:defRPr/>
            </a:pPr>
            <a:r>
              <a:rPr lang="ru-RU" sz="4000" b="1">
                <a:solidFill>
                  <a:srgbClr val="F2F2F2"/>
                </a:solidFill>
                <a:effectLst>
                  <a:outerShdw blurRad="38100" dist="38100" dir="2700000" algn="tl">
                    <a:srgbClr val="C0C0C0"/>
                  </a:outerShdw>
                </a:effectLst>
              </a:rPr>
              <a:t>ОТЧЕТ</a:t>
            </a:r>
          </a:p>
          <a:p>
            <a:pPr defTabSz="914400">
              <a:defRPr/>
            </a:pPr>
            <a:endParaRPr lang="ru-RU" sz="4000" b="1">
              <a:solidFill>
                <a:srgbClr val="F2F2F2"/>
              </a:solidFill>
              <a:effectLst>
                <a:outerShdw blurRad="38100" dist="38100" dir="2700000" algn="tl">
                  <a:srgbClr val="C0C0C0"/>
                </a:outerShdw>
              </a:effectLst>
            </a:endParaRPr>
          </a:p>
          <a:p>
            <a:pPr defTabSz="914400">
              <a:defRPr/>
            </a:pPr>
            <a:r>
              <a:rPr lang="ru-RU">
                <a:solidFill>
                  <a:srgbClr val="F2F2F2"/>
                </a:solidFill>
              </a:rPr>
              <a:t>      </a:t>
            </a:r>
          </a:p>
          <a:p>
            <a:pPr defTabSz="914400">
              <a:spcBef>
                <a:spcPct val="50000"/>
              </a:spcBef>
              <a:defRPr/>
            </a:pPr>
            <a:endParaRPr lang="ru-RU"/>
          </a:p>
        </p:txBody>
      </p:sp>
      <p:sp>
        <p:nvSpPr>
          <p:cNvPr id="2" name="Text Box 7"/>
          <p:cNvSpPr txBox="1">
            <a:spLocks noChangeArrowheads="1"/>
          </p:cNvSpPr>
          <p:nvPr/>
        </p:nvSpPr>
        <p:spPr bwMode="auto">
          <a:xfrm>
            <a:off x="5589588" y="6102350"/>
            <a:ext cx="1622425" cy="396875"/>
          </a:xfrm>
          <a:prstGeom prst="rect">
            <a:avLst/>
          </a:prstGeom>
          <a:noFill/>
          <a:ln w="9525">
            <a:noFill/>
            <a:miter lim="800000"/>
            <a:headEnd/>
            <a:tailEnd/>
          </a:ln>
        </p:spPr>
        <p:txBody>
          <a:bodyPr>
            <a:spAutoFit/>
          </a:bodyPr>
          <a:lstStyle/>
          <a:p>
            <a:pPr defTabSz="914400">
              <a:spcBef>
                <a:spcPct val="50000"/>
              </a:spcBef>
            </a:pPr>
            <a:r>
              <a:rPr lang="ru-RU" sz="2000">
                <a:solidFill>
                  <a:schemeClr val="bg1"/>
                </a:solidFill>
              </a:rPr>
              <a:t>2022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67C544CB-CFDC-48CD-A005-C2A3E14E45BE}"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10</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2531" name="Рисунок 1"/>
          <p:cNvPicPr>
            <a:picLocks noChangeAspect="1" noChangeArrowheads="1"/>
          </p:cNvPicPr>
          <p:nvPr/>
        </p:nvPicPr>
        <p:blipFill>
          <a:blip r:embed="rId2"/>
          <a:srcRect/>
          <a:stretch>
            <a:fillRect/>
          </a:stretch>
        </p:blipFill>
        <p:spPr bwMode="auto">
          <a:xfrm>
            <a:off x="10807700" y="215900"/>
            <a:ext cx="1249363" cy="1368425"/>
          </a:xfrm>
          <a:prstGeom prst="rect">
            <a:avLst/>
          </a:prstGeom>
          <a:solidFill>
            <a:srgbClr val="FFFFFF">
              <a:alpha val="0"/>
            </a:srgbClr>
          </a:solidFill>
          <a:ln w="9525">
            <a:noFill/>
            <a:miter lim="800000"/>
            <a:headEnd/>
            <a:tailEnd/>
          </a:ln>
        </p:spPr>
      </p:pic>
      <p:pic>
        <p:nvPicPr>
          <p:cNvPr id="22532" name="Picture 16" descr="человечки"/>
          <p:cNvPicPr>
            <a:picLocks noChangeAspect="1" noChangeArrowheads="1"/>
          </p:cNvPicPr>
          <p:nvPr/>
        </p:nvPicPr>
        <p:blipFill>
          <a:blip r:embed="rId3"/>
          <a:srcRect/>
          <a:stretch>
            <a:fillRect/>
          </a:stretch>
        </p:blipFill>
        <p:spPr bwMode="auto">
          <a:xfrm>
            <a:off x="11009313" y="5319713"/>
            <a:ext cx="981075" cy="1123950"/>
          </a:xfrm>
          <a:prstGeom prst="rect">
            <a:avLst/>
          </a:prstGeom>
          <a:noFill/>
          <a:ln w="9525">
            <a:noFill/>
            <a:miter lim="800000"/>
            <a:headEnd/>
            <a:tailEnd/>
          </a:ln>
        </p:spPr>
      </p:pic>
      <p:sp>
        <p:nvSpPr>
          <p:cNvPr id="22533" name="Text Box 8"/>
          <p:cNvSpPr txBox="1">
            <a:spLocks noChangeArrowheads="1"/>
          </p:cNvSpPr>
          <p:nvPr/>
        </p:nvSpPr>
        <p:spPr bwMode="auto">
          <a:xfrm>
            <a:off x="246063" y="195263"/>
            <a:ext cx="4910137" cy="1465262"/>
          </a:xfrm>
          <a:prstGeom prst="rect">
            <a:avLst/>
          </a:prstGeom>
          <a:noFill/>
          <a:ln w="9525">
            <a:noFill/>
            <a:miter lim="800000"/>
            <a:headEnd/>
            <a:tailEnd/>
          </a:ln>
        </p:spPr>
        <p:txBody>
          <a:bodyPr>
            <a:spAutoFit/>
          </a:bodyPr>
          <a:lstStyle/>
          <a:p>
            <a:pPr defTabSz="914400">
              <a:spcBef>
                <a:spcPct val="50000"/>
              </a:spcBef>
            </a:pPr>
            <a:r>
              <a:rPr lang="ru-RU" b="1"/>
              <a:t>«Лыжня России» 2022 на протяжении многих лет является самым масштабным по количеству участников и географическому охвату зимним спортивным мероприятием в мире.</a:t>
            </a:r>
            <a:r>
              <a:rPr lang="ru-RU"/>
              <a:t> </a:t>
            </a:r>
          </a:p>
        </p:txBody>
      </p:sp>
      <p:sp>
        <p:nvSpPr>
          <p:cNvPr id="22534" name="Text Box 10"/>
          <p:cNvSpPr txBox="1">
            <a:spLocks noChangeArrowheads="1"/>
          </p:cNvSpPr>
          <p:nvPr/>
        </p:nvSpPr>
        <p:spPr bwMode="auto">
          <a:xfrm>
            <a:off x="5497513" y="257175"/>
            <a:ext cx="5197475"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22535" name="Text Box 11"/>
          <p:cNvSpPr txBox="1">
            <a:spLocks noChangeArrowheads="1"/>
          </p:cNvSpPr>
          <p:nvPr/>
        </p:nvSpPr>
        <p:spPr bwMode="auto">
          <a:xfrm>
            <a:off x="5260975" y="225425"/>
            <a:ext cx="5578475" cy="2563813"/>
          </a:xfrm>
          <a:prstGeom prst="rect">
            <a:avLst/>
          </a:prstGeom>
          <a:noFill/>
          <a:ln w="9525">
            <a:noFill/>
            <a:miter lim="800000"/>
            <a:headEnd/>
            <a:tailEnd/>
          </a:ln>
        </p:spPr>
        <p:txBody>
          <a:bodyPr>
            <a:spAutoFit/>
          </a:bodyPr>
          <a:lstStyle/>
          <a:p>
            <a:pPr defTabSz="914400"/>
            <a:r>
              <a:rPr lang="ru-RU" b="1"/>
              <a:t>В стенах Новомосковского института РХТУ им. Д.И. Менделеева прошло спортивно-массовое мероприятие «Веселые старты 2022».</a:t>
            </a:r>
          </a:p>
          <a:p>
            <a:pPr defTabSz="914400"/>
            <a:r>
              <a:rPr lang="ru-RU" b="1"/>
              <a:t>В мероприятии приняли участие команды со всех факультетов и команда преподавателей и сотрудников института - членов Профсоюза.</a:t>
            </a:r>
            <a:r>
              <a:rPr lang="ru-RU"/>
              <a:t> </a:t>
            </a:r>
            <a:r>
              <a:rPr lang="ru-RU" b="1"/>
              <a:t>Победила второй год подряд команда преподавателей и сотрудников.</a:t>
            </a:r>
          </a:p>
          <a:p>
            <a:pPr defTabSz="914400"/>
            <a:endParaRPr lang="ru-RU" b="1"/>
          </a:p>
        </p:txBody>
      </p:sp>
      <p:pic>
        <p:nvPicPr>
          <p:cNvPr id="22536" name="Picture 10" descr="image008.jpg"/>
          <p:cNvPicPr>
            <a:picLocks noChangeAspect="1" noChangeArrowheads="1"/>
          </p:cNvPicPr>
          <p:nvPr/>
        </p:nvPicPr>
        <p:blipFill>
          <a:blip r:embed="rId4"/>
          <a:srcRect/>
          <a:stretch>
            <a:fillRect/>
          </a:stretch>
        </p:blipFill>
        <p:spPr bwMode="auto">
          <a:xfrm>
            <a:off x="293688" y="1865313"/>
            <a:ext cx="4824412" cy="4586287"/>
          </a:xfrm>
          <a:prstGeom prst="rect">
            <a:avLst/>
          </a:prstGeom>
          <a:noFill/>
          <a:ln w="9525">
            <a:noFill/>
            <a:miter lim="800000"/>
            <a:headEnd/>
            <a:tailEnd/>
          </a:ln>
        </p:spPr>
      </p:pic>
      <p:pic>
        <p:nvPicPr>
          <p:cNvPr id="22537" name="Picture 12" descr="image003.jpg"/>
          <p:cNvPicPr>
            <a:picLocks noChangeAspect="1" noChangeArrowheads="1"/>
          </p:cNvPicPr>
          <p:nvPr/>
        </p:nvPicPr>
        <p:blipFill>
          <a:blip r:embed="rId5"/>
          <a:srcRect/>
          <a:stretch>
            <a:fillRect/>
          </a:stretch>
        </p:blipFill>
        <p:spPr bwMode="auto">
          <a:xfrm>
            <a:off x="5327650" y="2508250"/>
            <a:ext cx="5656263" cy="39481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4A83AD7B-11C9-42E3-9B5B-D6F4D840FAE4}"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11</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3555" name="Рисунок 1"/>
          <p:cNvPicPr>
            <a:picLocks noChangeAspect="1" noChangeArrowheads="1"/>
          </p:cNvPicPr>
          <p:nvPr/>
        </p:nvPicPr>
        <p:blipFill>
          <a:blip r:embed="rId2"/>
          <a:srcRect/>
          <a:stretch>
            <a:fillRect/>
          </a:stretch>
        </p:blipFill>
        <p:spPr bwMode="auto">
          <a:xfrm>
            <a:off x="11703050" y="138113"/>
            <a:ext cx="488950" cy="823912"/>
          </a:xfrm>
          <a:prstGeom prst="rect">
            <a:avLst/>
          </a:prstGeom>
          <a:solidFill>
            <a:srgbClr val="FFFFFF">
              <a:alpha val="0"/>
            </a:srgbClr>
          </a:solidFill>
          <a:ln w="9525">
            <a:noFill/>
            <a:miter lim="800000"/>
            <a:headEnd/>
            <a:tailEnd/>
          </a:ln>
        </p:spPr>
      </p:pic>
      <p:sp>
        <p:nvSpPr>
          <p:cNvPr id="23556" name="Text Box 7"/>
          <p:cNvSpPr txBox="1">
            <a:spLocks noChangeArrowheads="1"/>
          </p:cNvSpPr>
          <p:nvPr/>
        </p:nvSpPr>
        <p:spPr bwMode="auto">
          <a:xfrm>
            <a:off x="5497513" y="257175"/>
            <a:ext cx="5197475"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26640" name="Text Box 16"/>
          <p:cNvSpPr txBox="1">
            <a:spLocks noChangeArrowheads="1"/>
          </p:cNvSpPr>
          <p:nvPr/>
        </p:nvSpPr>
        <p:spPr bwMode="auto">
          <a:xfrm>
            <a:off x="0" y="155575"/>
            <a:ext cx="4222750" cy="581025"/>
          </a:xfrm>
          <a:prstGeom prst="rect">
            <a:avLst/>
          </a:prstGeom>
          <a:noFill/>
          <a:ln w="9525">
            <a:noFill/>
            <a:miter lim="800000"/>
            <a:headEnd/>
            <a:tailEnd/>
          </a:ln>
          <a:effectLst/>
        </p:spPr>
        <p:txBody>
          <a:bodyPr>
            <a:spAutoFit/>
          </a:bodyPr>
          <a:lstStyle/>
          <a:p>
            <a:pPr algn="ctr" defTabSz="914400">
              <a:spcBef>
                <a:spcPct val="50000"/>
              </a:spcBef>
              <a:defRPr/>
            </a:pPr>
            <a:r>
              <a:rPr lang="ru-RU" sz="1600" b="1">
                <a:effectLst>
                  <a:outerShdw blurRad="38100" dist="38100" dir="2700000" algn="tl">
                    <a:srgbClr val="C0C0C0"/>
                  </a:outerShdw>
                </a:effectLst>
              </a:rPr>
              <a:t>КВИЗ, ПРИУРОЧЕННЫЙ К ГОДУ КОРПОРАТИВНОЙ КУЛЬТУРЫ</a:t>
            </a:r>
          </a:p>
        </p:txBody>
      </p:sp>
      <p:sp>
        <p:nvSpPr>
          <p:cNvPr id="23558" name="Text Box 17"/>
          <p:cNvSpPr txBox="1">
            <a:spLocks noChangeArrowheads="1"/>
          </p:cNvSpPr>
          <p:nvPr/>
        </p:nvSpPr>
        <p:spPr bwMode="auto">
          <a:xfrm>
            <a:off x="174625" y="822325"/>
            <a:ext cx="4006850" cy="2432050"/>
          </a:xfrm>
          <a:prstGeom prst="rect">
            <a:avLst/>
          </a:prstGeom>
          <a:noFill/>
          <a:ln w="9525">
            <a:noFill/>
            <a:miter lim="800000"/>
            <a:headEnd/>
            <a:tailEnd/>
          </a:ln>
        </p:spPr>
        <p:txBody>
          <a:bodyPr>
            <a:spAutoFit/>
          </a:bodyPr>
          <a:lstStyle/>
          <a:p>
            <a:pPr defTabSz="914400"/>
            <a:r>
              <a:rPr lang="ru-RU" sz="1400"/>
              <a:t>В стенах Новомосковского института РХТУ им. Д.И. Менделеева в марте ППО сотрудников и ЦОВР провели интеллектуальный Квиз: «Год культурного наследия» на знание культурного наследия России, а именно поэзии, театра, кино.</a:t>
            </a:r>
          </a:p>
          <a:p>
            <a:pPr defTabSz="914400"/>
            <a:r>
              <a:rPr lang="ru-RU" sz="1400"/>
              <a:t>В мероприятии приняли участие 7 команд: Солидарность (команда из членов Профсоюза), Химики, Оптимисты, Киборги, Энергетики, АХР, Менделеевские барабашки.</a:t>
            </a:r>
          </a:p>
          <a:p>
            <a:pPr defTabSz="914400"/>
            <a:r>
              <a:rPr lang="ru-RU" sz="1400"/>
              <a:t>Победителями стала команда «Химики».</a:t>
            </a:r>
          </a:p>
        </p:txBody>
      </p:sp>
      <p:sp>
        <p:nvSpPr>
          <p:cNvPr id="26645" name="Text Box 21"/>
          <p:cNvSpPr txBox="1">
            <a:spLocks noChangeArrowheads="1"/>
          </p:cNvSpPr>
          <p:nvPr/>
        </p:nvSpPr>
        <p:spPr bwMode="auto">
          <a:xfrm>
            <a:off x="3884613" y="123825"/>
            <a:ext cx="5170487" cy="366713"/>
          </a:xfrm>
          <a:prstGeom prst="rect">
            <a:avLst/>
          </a:prstGeom>
          <a:noFill/>
          <a:ln w="9525">
            <a:noFill/>
            <a:miter lim="800000"/>
            <a:headEnd/>
            <a:tailEnd/>
          </a:ln>
          <a:effectLst/>
        </p:spPr>
        <p:txBody>
          <a:bodyPr>
            <a:spAutoFit/>
          </a:bodyPr>
          <a:lstStyle/>
          <a:p>
            <a:pPr defTabSz="914400">
              <a:spcBef>
                <a:spcPct val="50000"/>
              </a:spcBef>
              <a:defRPr/>
            </a:pPr>
            <a:r>
              <a:rPr lang="ru-RU" b="1">
                <a:effectLst>
                  <a:outerShdw blurRad="38100" dist="38100" dir="2700000" algn="tl">
                    <a:srgbClr val="C0C0C0"/>
                  </a:outerShdw>
                </a:effectLst>
              </a:rPr>
              <a:t>Посещение членами Профсоюза театра</a:t>
            </a:r>
          </a:p>
        </p:txBody>
      </p:sp>
      <p:sp>
        <p:nvSpPr>
          <p:cNvPr id="26646" name="Text Box 22"/>
          <p:cNvSpPr txBox="1">
            <a:spLocks noChangeArrowheads="1"/>
          </p:cNvSpPr>
          <p:nvPr/>
        </p:nvSpPr>
        <p:spPr bwMode="auto">
          <a:xfrm>
            <a:off x="8702675" y="246063"/>
            <a:ext cx="3216275" cy="336550"/>
          </a:xfrm>
          <a:prstGeom prst="rect">
            <a:avLst/>
          </a:prstGeom>
          <a:noFill/>
          <a:ln w="9525">
            <a:noFill/>
            <a:miter lim="800000"/>
            <a:headEnd/>
            <a:tailEnd/>
          </a:ln>
          <a:effectLst/>
        </p:spPr>
        <p:txBody>
          <a:bodyPr>
            <a:spAutoFit/>
          </a:bodyPr>
          <a:lstStyle/>
          <a:p>
            <a:pPr algn="ctr" defTabSz="914400">
              <a:spcBef>
                <a:spcPct val="50000"/>
              </a:spcBef>
              <a:defRPr/>
            </a:pPr>
            <a:r>
              <a:rPr lang="ru-RU" sz="1600" b="1">
                <a:effectLst>
                  <a:outerShdw blurRad="38100" dist="38100" dir="2700000" algn="tl">
                    <a:srgbClr val="C0C0C0"/>
                  </a:outerShdw>
                </a:effectLst>
              </a:rPr>
              <a:t>Участие в субботнике</a:t>
            </a:r>
          </a:p>
        </p:txBody>
      </p:sp>
      <p:sp>
        <p:nvSpPr>
          <p:cNvPr id="23561" name="Text Box 23"/>
          <p:cNvSpPr txBox="1">
            <a:spLocks noChangeArrowheads="1"/>
          </p:cNvSpPr>
          <p:nvPr/>
        </p:nvSpPr>
        <p:spPr bwMode="auto">
          <a:xfrm>
            <a:off x="9051925" y="677863"/>
            <a:ext cx="2670175" cy="366712"/>
          </a:xfrm>
          <a:prstGeom prst="rect">
            <a:avLst/>
          </a:prstGeom>
          <a:noFill/>
          <a:ln w="9525">
            <a:noFill/>
            <a:miter lim="800000"/>
            <a:headEnd/>
            <a:tailEnd/>
          </a:ln>
        </p:spPr>
        <p:txBody>
          <a:bodyPr>
            <a:spAutoFit/>
          </a:bodyPr>
          <a:lstStyle/>
          <a:p>
            <a:pPr defTabSz="914400">
              <a:spcBef>
                <a:spcPct val="50000"/>
              </a:spcBef>
            </a:pPr>
            <a:endParaRPr lang="ru-RU"/>
          </a:p>
        </p:txBody>
      </p:sp>
      <p:sp>
        <p:nvSpPr>
          <p:cNvPr id="23562" name="Text Box 24"/>
          <p:cNvSpPr txBox="1">
            <a:spLocks noChangeArrowheads="1"/>
          </p:cNvSpPr>
          <p:nvPr/>
        </p:nvSpPr>
        <p:spPr bwMode="auto">
          <a:xfrm>
            <a:off x="8416925" y="584200"/>
            <a:ext cx="3605213" cy="942975"/>
          </a:xfrm>
          <a:prstGeom prst="rect">
            <a:avLst/>
          </a:prstGeom>
          <a:noFill/>
          <a:ln w="9525">
            <a:noFill/>
            <a:miter lim="800000"/>
            <a:headEnd/>
            <a:tailEnd/>
          </a:ln>
        </p:spPr>
        <p:txBody>
          <a:bodyPr>
            <a:spAutoFit/>
          </a:bodyPr>
          <a:lstStyle/>
          <a:p>
            <a:pPr defTabSz="914400">
              <a:spcBef>
                <a:spcPct val="50000"/>
              </a:spcBef>
            </a:pPr>
            <a:r>
              <a:rPr lang="ru-RU" sz="1400"/>
              <a:t>В апреле по всем городам страны проводятся субботники. Сотрудники нашего института привели территорию  и площадки в порядок. </a:t>
            </a:r>
          </a:p>
        </p:txBody>
      </p:sp>
      <p:pic>
        <p:nvPicPr>
          <p:cNvPr id="23563" name="Picture 19" descr="image005.jpg"/>
          <p:cNvPicPr>
            <a:picLocks noChangeAspect="1" noChangeArrowheads="1"/>
          </p:cNvPicPr>
          <p:nvPr/>
        </p:nvPicPr>
        <p:blipFill>
          <a:blip r:embed="rId3"/>
          <a:srcRect/>
          <a:stretch>
            <a:fillRect/>
          </a:stretch>
        </p:blipFill>
        <p:spPr bwMode="auto">
          <a:xfrm>
            <a:off x="168275" y="3360738"/>
            <a:ext cx="3221038" cy="2782887"/>
          </a:xfrm>
          <a:prstGeom prst="rect">
            <a:avLst/>
          </a:prstGeom>
          <a:noFill/>
          <a:ln w="9525">
            <a:noFill/>
            <a:miter lim="800000"/>
            <a:headEnd/>
            <a:tailEnd/>
          </a:ln>
        </p:spPr>
      </p:pic>
      <p:pic>
        <p:nvPicPr>
          <p:cNvPr id="23564" name="Picture 21" descr="image015.jpg"/>
          <p:cNvPicPr>
            <a:picLocks noChangeAspect="1" noChangeArrowheads="1"/>
          </p:cNvPicPr>
          <p:nvPr/>
        </p:nvPicPr>
        <p:blipFill>
          <a:blip r:embed="rId4"/>
          <a:srcRect/>
          <a:stretch>
            <a:fillRect/>
          </a:stretch>
        </p:blipFill>
        <p:spPr bwMode="auto">
          <a:xfrm>
            <a:off x="3468688" y="4392613"/>
            <a:ext cx="2606675" cy="2232025"/>
          </a:xfrm>
          <a:prstGeom prst="rect">
            <a:avLst/>
          </a:prstGeom>
          <a:noFill/>
          <a:ln w="9525">
            <a:noFill/>
            <a:miter lim="800000"/>
            <a:headEnd/>
            <a:tailEnd/>
          </a:ln>
        </p:spPr>
      </p:pic>
      <p:pic>
        <p:nvPicPr>
          <p:cNvPr id="23565" name="Picture 23" descr="image023.jpg"/>
          <p:cNvPicPr>
            <a:picLocks noChangeAspect="1" noChangeArrowheads="1"/>
          </p:cNvPicPr>
          <p:nvPr/>
        </p:nvPicPr>
        <p:blipFill>
          <a:blip r:embed="rId5"/>
          <a:srcRect/>
          <a:stretch>
            <a:fillRect/>
          </a:stretch>
        </p:blipFill>
        <p:spPr bwMode="auto">
          <a:xfrm>
            <a:off x="4062413" y="1865313"/>
            <a:ext cx="3500437" cy="2206625"/>
          </a:xfrm>
          <a:prstGeom prst="rect">
            <a:avLst/>
          </a:prstGeom>
          <a:noFill/>
          <a:ln w="9525">
            <a:noFill/>
            <a:miter lim="800000"/>
            <a:headEnd/>
            <a:tailEnd/>
          </a:ln>
        </p:spPr>
      </p:pic>
      <p:sp>
        <p:nvSpPr>
          <p:cNvPr id="23566" name="Text Box 24"/>
          <p:cNvSpPr txBox="1">
            <a:spLocks noChangeArrowheads="1"/>
          </p:cNvSpPr>
          <p:nvPr/>
        </p:nvSpPr>
        <p:spPr bwMode="auto">
          <a:xfrm>
            <a:off x="3956050" y="431800"/>
            <a:ext cx="4316413" cy="1368425"/>
          </a:xfrm>
          <a:prstGeom prst="rect">
            <a:avLst/>
          </a:prstGeom>
          <a:noFill/>
          <a:ln w="9525">
            <a:noFill/>
            <a:miter lim="800000"/>
            <a:headEnd/>
            <a:tailEnd/>
          </a:ln>
        </p:spPr>
        <p:txBody>
          <a:bodyPr>
            <a:spAutoFit/>
          </a:bodyPr>
          <a:lstStyle/>
          <a:p>
            <a:pPr defTabSz="914400">
              <a:spcBef>
                <a:spcPct val="50000"/>
              </a:spcBef>
            </a:pPr>
            <a:r>
              <a:rPr lang="ru-RU" sz="1400"/>
              <a:t>В России в 2022 году 27 марта отмечался Всемирный день театра. В связи с этим, члены ППО сотрудников НИ РХТУ им. Д.И. Менделеева посетили Новомосковский филиал Тульского академического Театра Драмы, посмотрели спектакль «Дмитрий Донской». </a:t>
            </a:r>
          </a:p>
        </p:txBody>
      </p:sp>
      <p:pic>
        <p:nvPicPr>
          <p:cNvPr id="23567" name="Picture 26" descr="image005.jpg"/>
          <p:cNvPicPr>
            <a:picLocks noChangeAspect="1" noChangeArrowheads="1"/>
          </p:cNvPicPr>
          <p:nvPr/>
        </p:nvPicPr>
        <p:blipFill>
          <a:blip r:embed="rId6"/>
          <a:srcRect/>
          <a:stretch>
            <a:fillRect/>
          </a:stretch>
        </p:blipFill>
        <p:spPr bwMode="auto">
          <a:xfrm>
            <a:off x="7950200" y="1517650"/>
            <a:ext cx="3979863" cy="2254250"/>
          </a:xfrm>
          <a:prstGeom prst="rect">
            <a:avLst/>
          </a:prstGeom>
          <a:noFill/>
          <a:ln w="9525">
            <a:noFill/>
            <a:miter lim="800000"/>
            <a:headEnd/>
            <a:tailEnd/>
          </a:ln>
        </p:spPr>
      </p:pic>
      <p:sp>
        <p:nvSpPr>
          <p:cNvPr id="33819" name="Text Box 27"/>
          <p:cNvSpPr txBox="1">
            <a:spLocks noChangeArrowheads="1"/>
          </p:cNvSpPr>
          <p:nvPr/>
        </p:nvSpPr>
        <p:spPr bwMode="auto">
          <a:xfrm>
            <a:off x="6502400" y="3781425"/>
            <a:ext cx="4757738" cy="779463"/>
          </a:xfrm>
          <a:prstGeom prst="rect">
            <a:avLst/>
          </a:prstGeom>
          <a:noFill/>
          <a:ln w="9525">
            <a:noFill/>
            <a:miter lim="800000"/>
            <a:headEnd/>
            <a:tailEnd/>
          </a:ln>
          <a:effectLst/>
        </p:spPr>
        <p:txBody>
          <a:bodyPr>
            <a:spAutoFit/>
          </a:bodyPr>
          <a:lstStyle/>
          <a:p>
            <a:pPr algn="ctr" defTabSz="914400">
              <a:spcBef>
                <a:spcPct val="50000"/>
              </a:spcBef>
              <a:defRPr/>
            </a:pPr>
            <a:r>
              <a:rPr lang="ru-RU" b="1">
                <a:effectLst>
                  <a:outerShdw blurRad="38100" dist="38100" dir="2700000" algn="tl">
                    <a:srgbClr val="C0C0C0"/>
                  </a:outerShdw>
                </a:effectLst>
              </a:rPr>
              <a:t>               9 МАЯ</a:t>
            </a:r>
          </a:p>
          <a:p>
            <a:pPr defTabSz="914400">
              <a:spcBef>
                <a:spcPct val="50000"/>
              </a:spcBef>
              <a:defRPr/>
            </a:pPr>
            <a:endParaRPr lang="ru-RU"/>
          </a:p>
        </p:txBody>
      </p:sp>
      <p:sp>
        <p:nvSpPr>
          <p:cNvPr id="23569" name="Text Box 28"/>
          <p:cNvSpPr txBox="1">
            <a:spLocks noChangeArrowheads="1"/>
          </p:cNvSpPr>
          <p:nvPr/>
        </p:nvSpPr>
        <p:spPr bwMode="auto">
          <a:xfrm>
            <a:off x="6367463" y="4170363"/>
            <a:ext cx="3514725" cy="2644775"/>
          </a:xfrm>
          <a:prstGeom prst="rect">
            <a:avLst/>
          </a:prstGeom>
          <a:noFill/>
          <a:ln w="9525">
            <a:noFill/>
            <a:miter lim="800000"/>
            <a:headEnd/>
            <a:tailEnd/>
          </a:ln>
        </p:spPr>
        <p:txBody>
          <a:bodyPr>
            <a:spAutoFit/>
          </a:bodyPr>
          <a:lstStyle/>
          <a:p>
            <a:pPr defTabSz="914400">
              <a:spcBef>
                <a:spcPct val="50000"/>
              </a:spcBef>
            </a:pPr>
            <a:r>
              <a:rPr lang="ru-RU" sz="1400"/>
              <a:t>После возложения цветов на Аллее Памяти прошла торжественная высадка саженцев деревьев с памятной табличкой той организации, которая участвовала в этом важном событии (коллектив ППО сотрудников НИ РХТУ им. Д.И. Менделеева принял участие и посадил свое дерево), которое станет символом связи поколений и будет напоминать нашим потомкам о великом ратном и трудовом подвиге народа-победителя. </a:t>
            </a:r>
          </a:p>
        </p:txBody>
      </p:sp>
      <p:pic>
        <p:nvPicPr>
          <p:cNvPr id="23570" name="Picture 30" descr="9--2022_html_30833723583196a8.jpg"/>
          <p:cNvPicPr>
            <a:picLocks noChangeAspect="1" noChangeArrowheads="1"/>
          </p:cNvPicPr>
          <p:nvPr/>
        </p:nvPicPr>
        <p:blipFill>
          <a:blip r:embed="rId7"/>
          <a:srcRect/>
          <a:stretch>
            <a:fillRect/>
          </a:stretch>
        </p:blipFill>
        <p:spPr bwMode="auto">
          <a:xfrm>
            <a:off x="9755188" y="4068763"/>
            <a:ext cx="2308225" cy="2320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Объект 2"/>
          <p:cNvSpPr txBox="1">
            <a:spLocks/>
          </p:cNvSpPr>
          <p:nvPr/>
        </p:nvSpPr>
        <p:spPr bwMode="auto">
          <a:xfrm>
            <a:off x="5608638" y="4697413"/>
            <a:ext cx="3232150" cy="425450"/>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r>
              <a:rPr lang="ru-RU" sz="1200" b="1"/>
              <a:t>   Выездной семинар профсоюзного         актива: Калужская область, Этномир</a:t>
            </a:r>
            <a:endParaRPr lang="ru-RU" altLang="ru-RU" sz="1200" b="1"/>
          </a:p>
        </p:txBody>
      </p:sp>
      <p:sp>
        <p:nvSpPr>
          <p:cNvPr id="8" name="Номер слайда 1"/>
          <p:cNvSpPr txBox="1">
            <a:spLocks noGrp="1"/>
          </p:cNvSpPr>
          <p:nvPr/>
        </p:nvSpPr>
        <p:spPr>
          <a:xfrm>
            <a:off x="9567863" y="6346825"/>
            <a:ext cx="2133600" cy="365125"/>
          </a:xfrm>
          <a:prstGeom prst="rect">
            <a:avLst/>
          </a:prstGeom>
          <a:noFill/>
        </p:spPr>
        <p:txBody>
          <a:bodyPr anchor="ctr"/>
          <a:lstStyle/>
          <a:p>
            <a:pPr algn="r" fontAlgn="auto">
              <a:spcBef>
                <a:spcPts val="0"/>
              </a:spcBef>
              <a:spcAft>
                <a:spcPts val="0"/>
              </a:spcAft>
              <a:defRPr/>
            </a:pPr>
            <a:fld id="{7227BADD-5BF2-4D8E-843B-0F1B03640775}"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12</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4580" name="Рисунок 1"/>
          <p:cNvPicPr>
            <a:picLocks noChangeAspect="1" noChangeArrowheads="1"/>
          </p:cNvPicPr>
          <p:nvPr/>
        </p:nvPicPr>
        <p:blipFill>
          <a:blip r:embed="rId3"/>
          <a:srcRect/>
          <a:stretch>
            <a:fillRect/>
          </a:stretch>
        </p:blipFill>
        <p:spPr bwMode="auto">
          <a:xfrm>
            <a:off x="11590338" y="155575"/>
            <a:ext cx="601662" cy="823913"/>
          </a:xfrm>
          <a:prstGeom prst="rect">
            <a:avLst/>
          </a:prstGeom>
          <a:solidFill>
            <a:srgbClr val="FFFFFF">
              <a:alpha val="0"/>
            </a:srgbClr>
          </a:solidFill>
          <a:ln w="9525">
            <a:noFill/>
            <a:miter lim="800000"/>
            <a:headEnd/>
            <a:tailEnd/>
          </a:ln>
        </p:spPr>
      </p:pic>
      <p:sp>
        <p:nvSpPr>
          <p:cNvPr id="24581" name="Text Box 7"/>
          <p:cNvSpPr txBox="1">
            <a:spLocks noChangeArrowheads="1"/>
          </p:cNvSpPr>
          <p:nvPr/>
        </p:nvSpPr>
        <p:spPr bwMode="auto">
          <a:xfrm>
            <a:off x="5497513" y="257175"/>
            <a:ext cx="5197475"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24582" name="Text Box 17"/>
          <p:cNvSpPr txBox="1">
            <a:spLocks noChangeArrowheads="1"/>
          </p:cNvSpPr>
          <p:nvPr/>
        </p:nvSpPr>
        <p:spPr bwMode="auto">
          <a:xfrm>
            <a:off x="153988" y="514350"/>
            <a:ext cx="4160837" cy="1368425"/>
          </a:xfrm>
          <a:prstGeom prst="rect">
            <a:avLst/>
          </a:prstGeom>
          <a:noFill/>
          <a:ln w="9525">
            <a:noFill/>
            <a:miter lim="800000"/>
            <a:headEnd/>
            <a:tailEnd/>
          </a:ln>
        </p:spPr>
        <p:txBody>
          <a:bodyPr>
            <a:spAutoFit/>
          </a:bodyPr>
          <a:lstStyle/>
          <a:p>
            <a:pPr defTabSz="914400">
              <a:spcBef>
                <a:spcPct val="50000"/>
              </a:spcBef>
            </a:pPr>
            <a:r>
              <a:rPr lang="ru-RU" sz="1400"/>
              <a:t>В рамках года корпоративной культуры в мае для членов Профсоюза была организована поездка в Москву, которая включала в себя трехчасовую обзорную речную прогулку на двухпалубном теплоходе «Радость» и посещение парка «Зарядье». </a:t>
            </a:r>
          </a:p>
        </p:txBody>
      </p:sp>
      <p:sp>
        <p:nvSpPr>
          <p:cNvPr id="26645" name="Text Box 21"/>
          <p:cNvSpPr txBox="1">
            <a:spLocks noChangeArrowheads="1"/>
          </p:cNvSpPr>
          <p:nvPr/>
        </p:nvSpPr>
        <p:spPr bwMode="auto">
          <a:xfrm>
            <a:off x="3698875" y="144463"/>
            <a:ext cx="4943475" cy="836612"/>
          </a:xfrm>
          <a:prstGeom prst="rect">
            <a:avLst/>
          </a:prstGeom>
          <a:noFill/>
          <a:ln w="9525">
            <a:noFill/>
            <a:miter lim="800000"/>
            <a:headEnd/>
            <a:tailEnd/>
          </a:ln>
          <a:effectLst/>
        </p:spPr>
        <p:txBody>
          <a:bodyPr>
            <a:spAutoFit/>
          </a:bodyPr>
          <a:lstStyle/>
          <a:p>
            <a:pPr algn="ctr" defTabSz="914400">
              <a:spcBef>
                <a:spcPct val="50000"/>
              </a:spcBef>
              <a:defRPr/>
            </a:pPr>
            <a:r>
              <a:rPr lang="ru-RU" sz="1400" b="1" dirty="0">
                <a:effectLst>
                  <a:outerShdw blurRad="38100" dist="38100" dir="2700000" algn="tl">
                    <a:srgbClr val="C0C0C0"/>
                  </a:outerShdw>
                </a:effectLst>
              </a:rPr>
              <a:t>ПРОФСОЮЗНЫЙ ЭДЬЮТОН "ПРОФМАНЕВРЫ: ВМЕСТЕ ВЕСЕЛО ШАГАТЬ ПО ПРОСТОРАМ"</a:t>
            </a:r>
          </a:p>
          <a:p>
            <a:pPr defTabSz="914400">
              <a:spcBef>
                <a:spcPct val="50000"/>
              </a:spcBef>
              <a:defRPr/>
            </a:pPr>
            <a:endParaRPr lang="ru-RU" sz="1400" b="1" dirty="0">
              <a:effectLst>
                <a:outerShdw blurRad="38100" dist="38100" dir="2700000" algn="tl">
                  <a:srgbClr val="C0C0C0"/>
                </a:outerShdw>
              </a:effectLst>
            </a:endParaRPr>
          </a:p>
        </p:txBody>
      </p:sp>
      <p:sp>
        <p:nvSpPr>
          <p:cNvPr id="24584" name="Text Box 23"/>
          <p:cNvSpPr txBox="1">
            <a:spLocks noChangeArrowheads="1"/>
          </p:cNvSpPr>
          <p:nvPr/>
        </p:nvSpPr>
        <p:spPr bwMode="auto">
          <a:xfrm>
            <a:off x="9113838" y="728663"/>
            <a:ext cx="2670175" cy="366712"/>
          </a:xfrm>
          <a:prstGeom prst="rect">
            <a:avLst/>
          </a:prstGeom>
          <a:noFill/>
          <a:ln w="9525">
            <a:noFill/>
            <a:miter lim="800000"/>
            <a:headEnd/>
            <a:tailEnd/>
          </a:ln>
        </p:spPr>
        <p:txBody>
          <a:bodyPr>
            <a:spAutoFit/>
          </a:bodyPr>
          <a:lstStyle/>
          <a:p>
            <a:pPr defTabSz="914400">
              <a:spcBef>
                <a:spcPct val="50000"/>
              </a:spcBef>
            </a:pPr>
            <a:endParaRPr lang="ru-RU"/>
          </a:p>
        </p:txBody>
      </p:sp>
      <p:sp>
        <p:nvSpPr>
          <p:cNvPr id="25618" name="Text Box 18"/>
          <p:cNvSpPr txBox="1">
            <a:spLocks noChangeArrowheads="1"/>
          </p:cNvSpPr>
          <p:nvPr/>
        </p:nvSpPr>
        <p:spPr bwMode="auto">
          <a:xfrm>
            <a:off x="585788" y="123825"/>
            <a:ext cx="2640012" cy="366713"/>
          </a:xfrm>
          <a:prstGeom prst="rect">
            <a:avLst/>
          </a:prstGeom>
          <a:noFill/>
          <a:ln w="9525">
            <a:noFill/>
            <a:miter lim="800000"/>
            <a:headEnd/>
            <a:tailEnd/>
          </a:ln>
          <a:effectLst/>
        </p:spPr>
        <p:txBody>
          <a:bodyPr>
            <a:spAutoFit/>
          </a:bodyPr>
          <a:lstStyle/>
          <a:p>
            <a:pPr defTabSz="914400">
              <a:spcBef>
                <a:spcPct val="50000"/>
              </a:spcBef>
              <a:defRPr/>
            </a:pPr>
            <a:r>
              <a:rPr lang="ru-RU" b="1">
                <a:effectLst>
                  <a:outerShdw blurRad="38100" dist="38100" dir="2700000" algn="tl">
                    <a:srgbClr val="C0C0C0"/>
                  </a:outerShdw>
                </a:effectLst>
              </a:rPr>
              <a:t>Поездка в Москву</a:t>
            </a:r>
          </a:p>
        </p:txBody>
      </p:sp>
      <p:pic>
        <p:nvPicPr>
          <p:cNvPr id="24586" name="Picture 20" descr="image027.jpg"/>
          <p:cNvPicPr>
            <a:picLocks noChangeAspect="1" noChangeArrowheads="1"/>
          </p:cNvPicPr>
          <p:nvPr/>
        </p:nvPicPr>
        <p:blipFill>
          <a:blip r:embed="rId4"/>
          <a:srcRect/>
          <a:stretch>
            <a:fillRect/>
          </a:stretch>
        </p:blipFill>
        <p:spPr bwMode="auto">
          <a:xfrm>
            <a:off x="293688" y="1924050"/>
            <a:ext cx="3324225" cy="2670175"/>
          </a:xfrm>
          <a:prstGeom prst="rect">
            <a:avLst/>
          </a:prstGeom>
          <a:noFill/>
          <a:ln w="9525">
            <a:noFill/>
            <a:miter lim="800000"/>
            <a:headEnd/>
            <a:tailEnd/>
          </a:ln>
        </p:spPr>
      </p:pic>
      <p:pic>
        <p:nvPicPr>
          <p:cNvPr id="24587" name="Picture 22" descr="image003.jpg"/>
          <p:cNvPicPr>
            <a:picLocks noChangeAspect="1" noChangeArrowheads="1"/>
          </p:cNvPicPr>
          <p:nvPr/>
        </p:nvPicPr>
        <p:blipFill>
          <a:blip r:embed="rId5"/>
          <a:srcRect/>
          <a:stretch>
            <a:fillRect/>
          </a:stretch>
        </p:blipFill>
        <p:spPr bwMode="auto">
          <a:xfrm>
            <a:off x="314325" y="4697413"/>
            <a:ext cx="3303588" cy="1962150"/>
          </a:xfrm>
          <a:prstGeom prst="rect">
            <a:avLst/>
          </a:prstGeom>
          <a:noFill/>
          <a:ln w="9525">
            <a:noFill/>
            <a:miter lim="800000"/>
            <a:headEnd/>
            <a:tailEnd/>
          </a:ln>
        </p:spPr>
      </p:pic>
      <p:sp>
        <p:nvSpPr>
          <p:cNvPr id="24588" name="Text Box 17"/>
          <p:cNvSpPr txBox="1">
            <a:spLocks noChangeArrowheads="1"/>
          </p:cNvSpPr>
          <p:nvPr/>
        </p:nvSpPr>
        <p:spPr bwMode="auto">
          <a:xfrm>
            <a:off x="4006850" y="677863"/>
            <a:ext cx="4284663" cy="1878012"/>
          </a:xfrm>
          <a:prstGeom prst="rect">
            <a:avLst/>
          </a:prstGeom>
          <a:noFill/>
          <a:ln w="9525">
            <a:noFill/>
            <a:miter lim="800000"/>
            <a:headEnd/>
            <a:tailEnd/>
          </a:ln>
        </p:spPr>
        <p:txBody>
          <a:bodyPr>
            <a:spAutoFit/>
          </a:bodyPr>
          <a:lstStyle/>
          <a:p>
            <a:pPr defTabSz="914400"/>
            <a:r>
              <a:rPr lang="ru-RU" sz="1300"/>
              <a:t>В мае 2022 года в санатории "Велегож" Тульской области состоялось мероприятие школа молодого преподавателя "Профманевры: вместе весело шагать по просторам", в котором от НИ РХТУ им. Д.И. Менделеева приняла участие преподаватель кафедры "Экономика, финансы и бухгалтерский учет" к.э.н., доцент В.В. Крылова. Проводились мастер-классы на различные темы проведения процесса обучения в разных учебных заведениях.</a:t>
            </a:r>
          </a:p>
        </p:txBody>
      </p:sp>
      <p:pic>
        <p:nvPicPr>
          <p:cNvPr id="24589" name="Picture 19" descr="image011.jpg"/>
          <p:cNvPicPr>
            <a:picLocks noChangeAspect="1" noChangeArrowheads="1"/>
          </p:cNvPicPr>
          <p:nvPr/>
        </p:nvPicPr>
        <p:blipFill>
          <a:blip r:embed="rId6"/>
          <a:srcRect/>
          <a:stretch>
            <a:fillRect/>
          </a:stretch>
        </p:blipFill>
        <p:spPr bwMode="auto">
          <a:xfrm>
            <a:off x="3883025" y="2517775"/>
            <a:ext cx="4160838" cy="2143125"/>
          </a:xfrm>
          <a:prstGeom prst="rect">
            <a:avLst/>
          </a:prstGeom>
          <a:noFill/>
          <a:ln w="9525">
            <a:noFill/>
            <a:miter lim="800000"/>
            <a:headEnd/>
            <a:tailEnd/>
          </a:ln>
        </p:spPr>
      </p:pic>
      <p:sp>
        <p:nvSpPr>
          <p:cNvPr id="24596" name="Text Box 20"/>
          <p:cNvSpPr txBox="1">
            <a:spLocks noChangeArrowheads="1"/>
          </p:cNvSpPr>
          <p:nvPr/>
        </p:nvSpPr>
        <p:spPr bwMode="auto">
          <a:xfrm>
            <a:off x="7859713" y="133350"/>
            <a:ext cx="4016375" cy="338138"/>
          </a:xfrm>
          <a:prstGeom prst="rect">
            <a:avLst/>
          </a:prstGeom>
          <a:noFill/>
          <a:ln w="9525">
            <a:noFill/>
            <a:miter lim="800000"/>
            <a:headEnd/>
            <a:tailEnd/>
          </a:ln>
          <a:effectLst/>
        </p:spPr>
        <p:txBody>
          <a:bodyPr>
            <a:spAutoFit/>
          </a:bodyPr>
          <a:lstStyle/>
          <a:p>
            <a:pPr algn="ctr" defTabSz="914400">
              <a:spcBef>
                <a:spcPct val="50000"/>
              </a:spcBef>
              <a:defRPr/>
            </a:pPr>
            <a:r>
              <a:rPr lang="ru-RU" sz="1600" b="1" dirty="0">
                <a:effectLst>
                  <a:outerShdw blurRad="38100" dist="38100" dir="2700000" algn="tl">
                    <a:srgbClr val="C0C0C0"/>
                  </a:outerShdw>
                </a:effectLst>
              </a:rPr>
              <a:t>  </a:t>
            </a:r>
          </a:p>
        </p:txBody>
      </p:sp>
      <p:sp>
        <p:nvSpPr>
          <p:cNvPr id="24591" name="Прямоугольник 1"/>
          <p:cNvSpPr>
            <a:spLocks noChangeArrowheads="1"/>
          </p:cNvSpPr>
          <p:nvPr/>
        </p:nvSpPr>
        <p:spPr bwMode="auto">
          <a:xfrm rot="10800000" flipH="1" flipV="1">
            <a:off x="8366125" y="133350"/>
            <a:ext cx="3251200" cy="885825"/>
          </a:xfrm>
          <a:prstGeom prst="rect">
            <a:avLst/>
          </a:prstGeom>
          <a:noFill/>
          <a:ln w="9525">
            <a:noFill/>
            <a:miter lim="800000"/>
            <a:headEnd/>
            <a:tailEnd/>
          </a:ln>
        </p:spPr>
        <p:txBody>
          <a:bodyPr>
            <a:spAutoFit/>
          </a:bodyPr>
          <a:lstStyle/>
          <a:p>
            <a:pPr algn="ctr"/>
            <a:r>
              <a:rPr lang="ru-RU" sz="1300" b="1">
                <a:latin typeface="Open Sans"/>
              </a:rPr>
              <a:t>В августе 2022г. состоялось заседание областного  Комитета и Президиума организации Профсоюза</a:t>
            </a:r>
            <a:endParaRPr lang="ru-RU" sz="1300" b="1"/>
          </a:p>
        </p:txBody>
      </p:sp>
      <p:pic>
        <p:nvPicPr>
          <p:cNvPr id="24592" name="Picture 2" descr="http://www.tulaed-union.ru/upload/iblock/dab/DSC_0933.JPG"/>
          <p:cNvPicPr>
            <a:picLocks noChangeAspect="1" noChangeArrowheads="1"/>
          </p:cNvPicPr>
          <p:nvPr/>
        </p:nvPicPr>
        <p:blipFill>
          <a:blip r:embed="rId7"/>
          <a:srcRect/>
          <a:stretch>
            <a:fillRect/>
          </a:stretch>
        </p:blipFill>
        <p:spPr bwMode="auto">
          <a:xfrm>
            <a:off x="8715375" y="3773488"/>
            <a:ext cx="3249613" cy="2660650"/>
          </a:xfrm>
          <a:prstGeom prst="rect">
            <a:avLst/>
          </a:prstGeom>
          <a:noFill/>
          <a:ln w="9525">
            <a:noFill/>
            <a:miter lim="800000"/>
            <a:headEnd/>
            <a:tailEnd/>
          </a:ln>
        </p:spPr>
      </p:pic>
      <p:pic>
        <p:nvPicPr>
          <p:cNvPr id="24593" name="Рисунок 5"/>
          <p:cNvPicPr>
            <a:picLocks noChangeAspect="1"/>
          </p:cNvPicPr>
          <p:nvPr/>
        </p:nvPicPr>
        <p:blipFill>
          <a:blip r:embed="rId8"/>
          <a:srcRect/>
          <a:stretch>
            <a:fillRect/>
          </a:stretch>
        </p:blipFill>
        <p:spPr bwMode="auto">
          <a:xfrm>
            <a:off x="5767388" y="5100638"/>
            <a:ext cx="2874962" cy="1757362"/>
          </a:xfrm>
          <a:prstGeom prst="rect">
            <a:avLst/>
          </a:prstGeom>
          <a:noFill/>
          <a:ln w="9525">
            <a:noFill/>
            <a:miter lim="800000"/>
            <a:headEnd/>
            <a:tailEnd/>
          </a:ln>
        </p:spPr>
      </p:pic>
      <p:pic>
        <p:nvPicPr>
          <p:cNvPr id="24594" name="Picture 2" descr="image001.jpg"/>
          <p:cNvPicPr>
            <a:picLocks noChangeAspect="1" noChangeArrowheads="1"/>
          </p:cNvPicPr>
          <p:nvPr/>
        </p:nvPicPr>
        <p:blipFill>
          <a:blip r:embed="rId9"/>
          <a:srcRect/>
          <a:stretch>
            <a:fillRect/>
          </a:stretch>
        </p:blipFill>
        <p:spPr bwMode="auto">
          <a:xfrm>
            <a:off x="3883025" y="4824413"/>
            <a:ext cx="1787525" cy="1962150"/>
          </a:xfrm>
          <a:prstGeom prst="rect">
            <a:avLst/>
          </a:prstGeom>
          <a:noFill/>
          <a:ln w="9525">
            <a:noFill/>
            <a:miter lim="800000"/>
            <a:headEnd/>
            <a:tailEnd/>
          </a:ln>
        </p:spPr>
      </p:pic>
      <p:pic>
        <p:nvPicPr>
          <p:cNvPr id="24595" name="Рисунок 6"/>
          <p:cNvPicPr>
            <a:picLocks noChangeAspect="1"/>
          </p:cNvPicPr>
          <p:nvPr/>
        </p:nvPicPr>
        <p:blipFill>
          <a:blip r:embed="rId10"/>
          <a:srcRect/>
          <a:stretch>
            <a:fillRect/>
          </a:stretch>
        </p:blipFill>
        <p:spPr bwMode="auto">
          <a:xfrm>
            <a:off x="8242300" y="1025525"/>
            <a:ext cx="3541713" cy="25638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p:cNvPr>
          <p:cNvSpPr/>
          <p:nvPr/>
        </p:nvSpPr>
        <p:spPr>
          <a:xfrm>
            <a:off x="134938" y="165100"/>
            <a:ext cx="5405437" cy="336550"/>
          </a:xfrm>
          <a:prstGeom prst="rect">
            <a:avLst/>
          </a:prstGeom>
        </p:spPr>
        <p:txBody>
          <a:bodyPr>
            <a:spAutoFit/>
          </a:bodyPr>
          <a:lstStyle/>
          <a:p>
            <a:r>
              <a:rPr lang="ru-RU" sz="1600" b="1" u="sng">
                <a:solidFill>
                  <a:schemeClr val="hlink"/>
                </a:solidFill>
                <a:effectLst>
                  <a:outerShdw blurRad="38100" dist="38100" dir="2700000" algn="tl">
                    <a:srgbClr val="C0C0C0"/>
                  </a:outerShdw>
                </a:effectLst>
              </a:rPr>
              <a:t>Выездной семинар-совещание членов Профсоюза</a:t>
            </a:r>
            <a:endParaRPr lang="ru-RU" sz="1600" u="sng">
              <a:solidFill>
                <a:schemeClr val="hlink"/>
              </a:solidFill>
            </a:endParaRPr>
          </a:p>
        </p:txBody>
      </p:sp>
      <p:sp>
        <p:nvSpPr>
          <p:cNvPr id="25602" name="Text Box 24"/>
          <p:cNvSpPr txBox="1">
            <a:spLocks noChangeArrowheads="1"/>
          </p:cNvSpPr>
          <p:nvPr/>
        </p:nvSpPr>
        <p:spPr bwMode="auto">
          <a:xfrm>
            <a:off x="234950" y="534988"/>
            <a:ext cx="4949825" cy="1581150"/>
          </a:xfrm>
          <a:prstGeom prst="rect">
            <a:avLst/>
          </a:prstGeom>
          <a:noFill/>
          <a:ln w="9525">
            <a:noFill/>
            <a:miter lim="800000"/>
            <a:headEnd/>
            <a:tailEnd/>
          </a:ln>
        </p:spPr>
        <p:txBody>
          <a:bodyPr>
            <a:spAutoFit/>
          </a:bodyPr>
          <a:lstStyle/>
          <a:p>
            <a:pPr defTabSz="914400"/>
            <a:r>
              <a:rPr lang="ru-RU" sz="1400"/>
              <a:t>Профсоюз сотрудников НИ РХТУ им. Д.И. Менделеева в рамках года Корпоративной культуры провел в сентябре выездной семинар-совещание, на котором обсуждались достигнутые   результаты   и   проекты   будущего.</a:t>
            </a:r>
          </a:p>
          <a:p>
            <a:pPr defTabSz="914400"/>
            <a:r>
              <a:rPr lang="ru-RU" sz="1400"/>
              <a:t>Мероприятие  проходило  в  коттеджном  комплексе «У реки», где состоялось вручение дисконтных карт членам ППО НИ РХТУ им. Д.И. Менделеева.</a:t>
            </a:r>
          </a:p>
        </p:txBody>
      </p:sp>
      <p:pic>
        <p:nvPicPr>
          <p:cNvPr id="25603" name="Picture 22" descr="image003.jpg"/>
          <p:cNvPicPr>
            <a:picLocks noChangeAspect="1" noChangeArrowheads="1"/>
          </p:cNvPicPr>
          <p:nvPr/>
        </p:nvPicPr>
        <p:blipFill>
          <a:blip r:embed="rId2"/>
          <a:srcRect/>
          <a:stretch>
            <a:fillRect/>
          </a:stretch>
        </p:blipFill>
        <p:spPr bwMode="auto">
          <a:xfrm>
            <a:off x="234950" y="2135188"/>
            <a:ext cx="4017963" cy="2370137"/>
          </a:xfrm>
          <a:prstGeom prst="rect">
            <a:avLst/>
          </a:prstGeom>
          <a:noFill/>
          <a:ln w="9525">
            <a:noFill/>
            <a:miter lim="800000"/>
            <a:headEnd/>
            <a:tailEnd/>
          </a:ln>
        </p:spPr>
      </p:pic>
      <p:pic>
        <p:nvPicPr>
          <p:cNvPr id="25604" name="Picture 24" descr="image023.jpg"/>
          <p:cNvPicPr>
            <a:picLocks noChangeAspect="1" noChangeArrowheads="1"/>
          </p:cNvPicPr>
          <p:nvPr/>
        </p:nvPicPr>
        <p:blipFill>
          <a:blip r:embed="rId3"/>
          <a:srcRect/>
          <a:stretch>
            <a:fillRect/>
          </a:stretch>
        </p:blipFill>
        <p:spPr bwMode="auto">
          <a:xfrm>
            <a:off x="234950" y="4572000"/>
            <a:ext cx="4017963" cy="2120900"/>
          </a:xfrm>
          <a:prstGeom prst="rect">
            <a:avLst/>
          </a:prstGeom>
          <a:noFill/>
          <a:ln w="9525">
            <a:noFill/>
            <a:miter lim="800000"/>
            <a:headEnd/>
            <a:tailEnd/>
          </a:ln>
        </p:spPr>
      </p:pic>
      <p:sp>
        <p:nvSpPr>
          <p:cNvPr id="6" name="TextBox 5">
            <a:extLst/>
          </p:cNvPr>
          <p:cNvSpPr txBox="1"/>
          <p:nvPr/>
        </p:nvSpPr>
        <p:spPr>
          <a:xfrm>
            <a:off x="5427663" y="104775"/>
            <a:ext cx="3959225" cy="1217613"/>
          </a:xfrm>
          <a:prstGeom prst="rect">
            <a:avLst/>
          </a:prstGeom>
          <a:noFill/>
        </p:spPr>
        <p:txBody>
          <a:bodyPr>
            <a:spAutoFit/>
          </a:bodyPr>
          <a:lstStyle/>
          <a:p>
            <a:pPr algn="ctr">
              <a:defRPr/>
            </a:pPr>
            <a:r>
              <a:rPr lang="ru-RU" sz="1400" b="1" dirty="0">
                <a:effectLst>
                  <a:outerShdw blurRad="38100" dist="38100" dir="2700000" algn="tl">
                    <a:srgbClr val="000000">
                      <a:alpha val="43137"/>
                    </a:srgbClr>
                  </a:outerShdw>
                </a:effectLst>
                <a:hlinkClick r:id="rId4"/>
              </a:rPr>
              <a:t>Региональный семинар-совещание председателей первичных профсоюзных организаций, профсоюзного актива работников учреждений ВО</a:t>
            </a:r>
            <a:endParaRPr lang="ru-RU" sz="1400" b="1" dirty="0">
              <a:effectLst>
                <a:outerShdw blurRad="38100" dist="38100" dir="2700000" algn="tl">
                  <a:srgbClr val="000000">
                    <a:alpha val="43137"/>
                  </a:srgbClr>
                </a:outerShdw>
              </a:effectLst>
            </a:endParaRPr>
          </a:p>
          <a:p>
            <a:pPr>
              <a:defRPr/>
            </a:pPr>
            <a:endParaRPr lang="ru-RU" dirty="0"/>
          </a:p>
        </p:txBody>
      </p:sp>
      <p:sp>
        <p:nvSpPr>
          <p:cNvPr id="25606" name="TextBox 7"/>
          <p:cNvSpPr txBox="1">
            <a:spLocks noChangeArrowheads="1"/>
          </p:cNvSpPr>
          <p:nvPr/>
        </p:nvSpPr>
        <p:spPr bwMode="auto">
          <a:xfrm>
            <a:off x="5170488" y="928688"/>
            <a:ext cx="4319587" cy="2374900"/>
          </a:xfrm>
          <a:prstGeom prst="rect">
            <a:avLst/>
          </a:prstGeom>
          <a:noFill/>
          <a:ln w="9525">
            <a:noFill/>
            <a:miter lim="800000"/>
            <a:headEnd/>
            <a:tailEnd/>
          </a:ln>
        </p:spPr>
        <p:txBody>
          <a:bodyPr>
            <a:spAutoFit/>
          </a:bodyPr>
          <a:lstStyle/>
          <a:p>
            <a:r>
              <a:rPr lang="ru-RU"/>
              <a:t> </a:t>
            </a:r>
            <a:r>
              <a:rPr lang="ru-RU" sz="1200"/>
              <a:t>В ноябре 2022 г. на платформе ZOOM в сети «Интернет» состоялся региональный семинар-совещание, в ходе работы семинара был  и круглый стол, на котором с докладом по вопросу «О размерах должностных окладов работников учреждений ВО по состоянию на 01.10.2022 г. (с учетом Распоряжения Правительства РФ от 14.09.2022 № 2611, приказа Минобрнауки России от 01.02.2021 № 71)» выступила председатель ППО сотрудников Гордова Э.Е., в обсуждении вопросов принимали участие зам. председателя ППО Агарева Л.В. и секретарь Ученого Совета Дмитриева О.В. </a:t>
            </a:r>
          </a:p>
        </p:txBody>
      </p:sp>
      <p:pic>
        <p:nvPicPr>
          <p:cNvPr id="25607" name="Picture 2" descr="http://www.tulaed-union.ru/upload/iblock/7c7/%21%21%21%21%21%21%21%21.jpg"/>
          <p:cNvPicPr>
            <a:picLocks noChangeAspect="1" noChangeArrowheads="1"/>
          </p:cNvPicPr>
          <p:nvPr/>
        </p:nvPicPr>
        <p:blipFill>
          <a:blip r:embed="rId5"/>
          <a:srcRect/>
          <a:stretch>
            <a:fillRect/>
          </a:stretch>
        </p:blipFill>
        <p:spPr bwMode="auto">
          <a:xfrm>
            <a:off x="4310063" y="3289300"/>
            <a:ext cx="4225925" cy="3424238"/>
          </a:xfrm>
          <a:prstGeom prst="rect">
            <a:avLst/>
          </a:prstGeom>
          <a:noFill/>
          <a:ln w="9525">
            <a:noFill/>
            <a:miter lim="800000"/>
            <a:headEnd/>
            <a:tailEnd/>
          </a:ln>
        </p:spPr>
      </p:pic>
      <p:sp>
        <p:nvSpPr>
          <p:cNvPr id="10" name="TextBox 9">
            <a:extLst/>
          </p:cNvPr>
          <p:cNvSpPr txBox="1"/>
          <p:nvPr/>
        </p:nvSpPr>
        <p:spPr>
          <a:xfrm>
            <a:off x="9515475" y="104775"/>
            <a:ext cx="2441575" cy="1368425"/>
          </a:xfrm>
          <a:prstGeom prst="rect">
            <a:avLst/>
          </a:prstGeom>
          <a:noFill/>
        </p:spPr>
        <p:txBody>
          <a:bodyPr>
            <a:spAutoFit/>
          </a:bodyPr>
          <a:lstStyle/>
          <a:p>
            <a:r>
              <a:rPr lang="ru-RU" sz="1400" b="1" u="sng">
                <a:solidFill>
                  <a:schemeClr val="hlink"/>
                </a:solidFill>
                <a:effectLst>
                  <a:outerShdw blurRad="38100" dist="38100" dir="2700000" algn="tl">
                    <a:srgbClr val="C0C0C0"/>
                  </a:outerShdw>
                </a:effectLst>
              </a:rPr>
              <a:t>Тульская областная организация Профсоюза работников народного образования и науки РФ провела заседание областного комитета</a:t>
            </a:r>
          </a:p>
        </p:txBody>
      </p:sp>
      <p:sp>
        <p:nvSpPr>
          <p:cNvPr id="25609" name="TextBox 6"/>
          <p:cNvSpPr txBox="1">
            <a:spLocks noChangeArrowheads="1"/>
          </p:cNvSpPr>
          <p:nvPr/>
        </p:nvSpPr>
        <p:spPr bwMode="auto">
          <a:xfrm>
            <a:off x="9386887" y="1489075"/>
            <a:ext cx="2674938" cy="2308324"/>
          </a:xfrm>
          <a:prstGeom prst="rect">
            <a:avLst/>
          </a:prstGeom>
          <a:noFill/>
          <a:ln w="9525">
            <a:noFill/>
            <a:miter lim="800000"/>
            <a:headEnd/>
            <a:tailEnd/>
          </a:ln>
        </p:spPr>
        <p:txBody>
          <a:bodyPr wrap="square">
            <a:spAutoFit/>
          </a:bodyPr>
          <a:lstStyle/>
          <a:p>
            <a:r>
              <a:rPr lang="ru-RU" sz="1200" dirty="0"/>
              <a:t>В декабре 2022 г. состоялось расширенное заседание, которое открыла председатель Тульской областной организации Ларичева О.В. и проинформировала председателей ППО о планировании на январь 2023 г. мероприятий по подведению итогов Года корпоративной культуры, обсуждался вопрос по оздоровлению членов Профсоюза и по подготовке отчетов.</a:t>
            </a:r>
          </a:p>
        </p:txBody>
      </p:sp>
      <p:pic>
        <p:nvPicPr>
          <p:cNvPr id="25612" name="Picture 12" descr="%21%21%21%21%21%21%21%21"/>
          <p:cNvPicPr>
            <a:picLocks noChangeAspect="1" noChangeArrowheads="1"/>
          </p:cNvPicPr>
          <p:nvPr/>
        </p:nvPicPr>
        <p:blipFill>
          <a:blip r:embed="rId6"/>
          <a:srcRect/>
          <a:stretch>
            <a:fillRect/>
          </a:stretch>
        </p:blipFill>
        <p:spPr bwMode="auto">
          <a:xfrm>
            <a:off x="8645525" y="3730626"/>
            <a:ext cx="3416300" cy="29797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6A85C12E-1703-4D54-8A1E-09D34ECF16B7}"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14</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6627" name="Рисунок 1"/>
          <p:cNvPicPr>
            <a:picLocks noChangeAspect="1" noChangeArrowheads="1"/>
          </p:cNvPicPr>
          <p:nvPr/>
        </p:nvPicPr>
        <p:blipFill>
          <a:blip r:embed="rId2"/>
          <a:srcRect/>
          <a:stretch>
            <a:fillRect/>
          </a:stretch>
        </p:blipFill>
        <p:spPr bwMode="auto">
          <a:xfrm>
            <a:off x="10918825" y="147638"/>
            <a:ext cx="1065213" cy="823912"/>
          </a:xfrm>
          <a:prstGeom prst="rect">
            <a:avLst/>
          </a:prstGeom>
          <a:solidFill>
            <a:srgbClr val="FFFFFF">
              <a:alpha val="0"/>
            </a:srgbClr>
          </a:solidFill>
          <a:ln w="9525">
            <a:noFill/>
            <a:miter lim="800000"/>
            <a:headEnd/>
            <a:tailEnd/>
          </a:ln>
        </p:spPr>
      </p:pic>
      <p:pic>
        <p:nvPicPr>
          <p:cNvPr id="26628" name="Picture 16" descr="человечки"/>
          <p:cNvPicPr>
            <a:picLocks noChangeAspect="1" noChangeArrowheads="1"/>
          </p:cNvPicPr>
          <p:nvPr/>
        </p:nvPicPr>
        <p:blipFill>
          <a:blip r:embed="rId3"/>
          <a:srcRect/>
          <a:stretch>
            <a:fillRect/>
          </a:stretch>
        </p:blipFill>
        <p:spPr bwMode="auto">
          <a:xfrm>
            <a:off x="366713" y="852488"/>
            <a:ext cx="1350962" cy="712787"/>
          </a:xfrm>
          <a:prstGeom prst="rect">
            <a:avLst/>
          </a:prstGeom>
          <a:noFill/>
          <a:ln w="9525">
            <a:noFill/>
            <a:miter lim="800000"/>
            <a:headEnd/>
            <a:tailEnd/>
          </a:ln>
        </p:spPr>
      </p:pic>
      <p:sp>
        <p:nvSpPr>
          <p:cNvPr id="26629" name="Text Box 9"/>
          <p:cNvSpPr txBox="1">
            <a:spLocks noChangeArrowheads="1"/>
          </p:cNvSpPr>
          <p:nvPr/>
        </p:nvSpPr>
        <p:spPr bwMode="auto">
          <a:xfrm>
            <a:off x="5497513" y="257175"/>
            <a:ext cx="5197475"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26630" name="WordArt 21"/>
          <p:cNvSpPr>
            <a:spLocks noChangeArrowheads="1" noChangeShapeType="1" noTextEdit="1"/>
          </p:cNvSpPr>
          <p:nvPr/>
        </p:nvSpPr>
        <p:spPr bwMode="auto">
          <a:xfrm>
            <a:off x="1252538" y="174625"/>
            <a:ext cx="9118600" cy="1477963"/>
          </a:xfrm>
          <a:prstGeom prst="rect">
            <a:avLst/>
          </a:prstGeom>
        </p:spPr>
        <p:txBody>
          <a:bodyPr wrap="none" fromWordArt="1">
            <a:prstTxWarp prst="textDoubleWave1">
              <a:avLst>
                <a:gd name="adj1" fmla="val 6500"/>
                <a:gd name="adj2" fmla="val 0"/>
              </a:avLst>
            </a:prstTxWarp>
          </a:bodyPr>
          <a:lstStyle/>
          <a:p>
            <a:pPr algn="ctr"/>
            <a:r>
              <a:rPr lang="ru-RU"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Отдых членов Профсоюза в коттеджном комплексе </a:t>
            </a:r>
          </a:p>
          <a:p>
            <a:pPr algn="ctr"/>
            <a:r>
              <a:rPr lang="ru-RU"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«У реки»: Алексинский район,</a:t>
            </a:r>
          </a:p>
          <a:p>
            <a:pPr algn="ctr"/>
            <a:r>
              <a:rPr lang="ru-RU"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д. Бунырево </a:t>
            </a:r>
          </a:p>
        </p:txBody>
      </p:sp>
      <p:pic>
        <p:nvPicPr>
          <p:cNvPr id="26631" name="Picture 23" descr="-4.jpg"/>
          <p:cNvPicPr>
            <a:picLocks noChangeAspect="1" noChangeArrowheads="1"/>
          </p:cNvPicPr>
          <p:nvPr/>
        </p:nvPicPr>
        <p:blipFill>
          <a:blip r:embed="rId4"/>
          <a:srcRect/>
          <a:stretch>
            <a:fillRect/>
          </a:stretch>
        </p:blipFill>
        <p:spPr bwMode="auto">
          <a:xfrm>
            <a:off x="488950" y="1838325"/>
            <a:ext cx="3684588" cy="4537075"/>
          </a:xfrm>
          <a:prstGeom prst="rect">
            <a:avLst/>
          </a:prstGeom>
          <a:noFill/>
          <a:ln w="9525">
            <a:noFill/>
            <a:miter lim="800000"/>
            <a:headEnd/>
            <a:tailEnd/>
          </a:ln>
        </p:spPr>
      </p:pic>
      <p:pic>
        <p:nvPicPr>
          <p:cNvPr id="26632" name="Picture 25" descr="-3.jpg"/>
          <p:cNvPicPr>
            <a:picLocks noChangeAspect="1" noChangeArrowheads="1"/>
          </p:cNvPicPr>
          <p:nvPr/>
        </p:nvPicPr>
        <p:blipFill>
          <a:blip r:embed="rId5"/>
          <a:srcRect/>
          <a:stretch>
            <a:fillRect/>
          </a:stretch>
        </p:blipFill>
        <p:spPr bwMode="auto">
          <a:xfrm>
            <a:off x="8280400" y="1063625"/>
            <a:ext cx="3736975" cy="5418138"/>
          </a:xfrm>
          <a:prstGeom prst="rect">
            <a:avLst/>
          </a:prstGeom>
          <a:noFill/>
          <a:ln w="9525">
            <a:noFill/>
            <a:miter lim="800000"/>
            <a:headEnd/>
            <a:tailEnd/>
          </a:ln>
        </p:spPr>
      </p:pic>
      <p:pic>
        <p:nvPicPr>
          <p:cNvPr id="26633" name="Picture 27" descr="-5.jpg"/>
          <p:cNvPicPr>
            <a:picLocks noChangeAspect="1" noChangeArrowheads="1"/>
          </p:cNvPicPr>
          <p:nvPr/>
        </p:nvPicPr>
        <p:blipFill>
          <a:blip r:embed="rId6"/>
          <a:srcRect/>
          <a:stretch>
            <a:fillRect/>
          </a:stretch>
        </p:blipFill>
        <p:spPr bwMode="auto">
          <a:xfrm>
            <a:off x="4297363" y="1749425"/>
            <a:ext cx="3859212" cy="47228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txBox="1">
            <a:spLocks/>
          </p:cNvSpPr>
          <p:nvPr/>
        </p:nvSpPr>
        <p:spPr bwMode="auto">
          <a:xfrm>
            <a:off x="1992313" y="1714500"/>
            <a:ext cx="8229600" cy="4348163"/>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FE65288B-B86F-490F-A83D-C8938976001D}"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15</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7651" name="Рисунок 1"/>
          <p:cNvPicPr>
            <a:picLocks noChangeAspect="1" noChangeArrowheads="1"/>
          </p:cNvPicPr>
          <p:nvPr/>
        </p:nvPicPr>
        <p:blipFill>
          <a:blip r:embed="rId2"/>
          <a:srcRect/>
          <a:stretch>
            <a:fillRect/>
          </a:stretch>
        </p:blipFill>
        <p:spPr bwMode="auto">
          <a:xfrm>
            <a:off x="10993438" y="0"/>
            <a:ext cx="1023937" cy="1141413"/>
          </a:xfrm>
          <a:prstGeom prst="rect">
            <a:avLst/>
          </a:prstGeom>
          <a:solidFill>
            <a:srgbClr val="FFFFFF">
              <a:alpha val="0"/>
            </a:srgbClr>
          </a:solidFill>
          <a:ln w="9525">
            <a:noFill/>
            <a:miter lim="800000"/>
            <a:headEnd/>
            <a:tailEnd/>
          </a:ln>
        </p:spPr>
      </p:pic>
      <p:pic>
        <p:nvPicPr>
          <p:cNvPr id="27652" name="Picture 16" descr="человечки"/>
          <p:cNvPicPr>
            <a:picLocks noChangeAspect="1" noChangeArrowheads="1"/>
          </p:cNvPicPr>
          <p:nvPr/>
        </p:nvPicPr>
        <p:blipFill>
          <a:blip r:embed="rId3"/>
          <a:srcRect/>
          <a:stretch>
            <a:fillRect/>
          </a:stretch>
        </p:blipFill>
        <p:spPr bwMode="auto">
          <a:xfrm>
            <a:off x="11039475" y="5319713"/>
            <a:ext cx="950913" cy="1123950"/>
          </a:xfrm>
          <a:prstGeom prst="rect">
            <a:avLst/>
          </a:prstGeom>
          <a:noFill/>
          <a:ln w="9525">
            <a:noFill/>
            <a:miter lim="800000"/>
            <a:headEnd/>
            <a:tailEnd/>
          </a:ln>
        </p:spPr>
      </p:pic>
      <p:sp>
        <p:nvSpPr>
          <p:cNvPr id="27653" name="Text Box 10"/>
          <p:cNvSpPr txBox="1">
            <a:spLocks noChangeArrowheads="1"/>
          </p:cNvSpPr>
          <p:nvPr/>
        </p:nvSpPr>
        <p:spPr bwMode="auto">
          <a:xfrm>
            <a:off x="5014913" y="257175"/>
            <a:ext cx="6594475" cy="366713"/>
          </a:xfrm>
          <a:prstGeom prst="rect">
            <a:avLst/>
          </a:prstGeom>
          <a:noFill/>
          <a:ln w="9525">
            <a:noFill/>
            <a:miter lim="800000"/>
            <a:headEnd/>
            <a:tailEnd/>
          </a:ln>
        </p:spPr>
        <p:txBody>
          <a:bodyPr>
            <a:spAutoFit/>
          </a:bodyPr>
          <a:lstStyle/>
          <a:p>
            <a:pPr defTabSz="914400">
              <a:spcBef>
                <a:spcPct val="50000"/>
              </a:spcBef>
            </a:pPr>
            <a:endParaRPr lang="ru-RU"/>
          </a:p>
        </p:txBody>
      </p:sp>
      <p:pic>
        <p:nvPicPr>
          <p:cNvPr id="27654" name="Picture 10" descr="image013.jpg"/>
          <p:cNvPicPr>
            <a:picLocks noChangeAspect="1" noChangeArrowheads="1"/>
          </p:cNvPicPr>
          <p:nvPr/>
        </p:nvPicPr>
        <p:blipFill>
          <a:blip r:embed="rId4"/>
          <a:srcRect/>
          <a:stretch>
            <a:fillRect/>
          </a:stretch>
        </p:blipFill>
        <p:spPr bwMode="auto">
          <a:xfrm>
            <a:off x="139700" y="1058863"/>
            <a:ext cx="2740025" cy="3009900"/>
          </a:xfrm>
          <a:prstGeom prst="rect">
            <a:avLst/>
          </a:prstGeom>
          <a:noFill/>
          <a:ln w="9525">
            <a:noFill/>
            <a:miter lim="800000"/>
            <a:headEnd/>
            <a:tailEnd/>
          </a:ln>
        </p:spPr>
      </p:pic>
      <p:pic>
        <p:nvPicPr>
          <p:cNvPr id="27655" name="Picture 11" descr="image009.jpg"/>
          <p:cNvPicPr>
            <a:picLocks noChangeAspect="1" noChangeArrowheads="1"/>
          </p:cNvPicPr>
          <p:nvPr/>
        </p:nvPicPr>
        <p:blipFill>
          <a:blip r:embed="rId5"/>
          <a:srcRect/>
          <a:stretch>
            <a:fillRect/>
          </a:stretch>
        </p:blipFill>
        <p:spPr bwMode="auto">
          <a:xfrm>
            <a:off x="155575" y="4148138"/>
            <a:ext cx="2717800" cy="2571750"/>
          </a:xfrm>
          <a:prstGeom prst="rect">
            <a:avLst/>
          </a:prstGeom>
          <a:noFill/>
          <a:ln w="9525">
            <a:noFill/>
            <a:miter lim="800000"/>
            <a:headEnd/>
            <a:tailEnd/>
          </a:ln>
        </p:spPr>
      </p:pic>
      <p:pic>
        <p:nvPicPr>
          <p:cNvPr id="27656" name="Picture 12" descr="image005.jpg"/>
          <p:cNvPicPr>
            <a:picLocks noChangeAspect="1" noChangeArrowheads="1"/>
          </p:cNvPicPr>
          <p:nvPr/>
        </p:nvPicPr>
        <p:blipFill>
          <a:blip r:embed="rId6"/>
          <a:srcRect/>
          <a:stretch>
            <a:fillRect/>
          </a:stretch>
        </p:blipFill>
        <p:spPr bwMode="auto">
          <a:xfrm>
            <a:off x="3078163" y="1063625"/>
            <a:ext cx="2854325" cy="2673350"/>
          </a:xfrm>
          <a:prstGeom prst="rect">
            <a:avLst/>
          </a:prstGeom>
          <a:noFill/>
          <a:ln w="9525">
            <a:noFill/>
            <a:miter lim="800000"/>
            <a:headEnd/>
            <a:tailEnd/>
          </a:ln>
        </p:spPr>
      </p:pic>
      <p:pic>
        <p:nvPicPr>
          <p:cNvPr id="27657" name="Picture 13" descr="image007.jpg"/>
          <p:cNvPicPr>
            <a:picLocks noChangeAspect="1" noChangeArrowheads="1"/>
          </p:cNvPicPr>
          <p:nvPr/>
        </p:nvPicPr>
        <p:blipFill>
          <a:blip r:embed="rId7"/>
          <a:srcRect/>
          <a:stretch>
            <a:fillRect/>
          </a:stretch>
        </p:blipFill>
        <p:spPr bwMode="auto">
          <a:xfrm>
            <a:off x="3035300" y="3852863"/>
            <a:ext cx="2933700" cy="2822575"/>
          </a:xfrm>
          <a:prstGeom prst="rect">
            <a:avLst/>
          </a:prstGeom>
          <a:noFill/>
          <a:ln w="9525">
            <a:noFill/>
            <a:miter lim="800000"/>
            <a:headEnd/>
            <a:tailEnd/>
          </a:ln>
        </p:spPr>
      </p:pic>
      <p:sp>
        <p:nvSpPr>
          <p:cNvPr id="27658" name="Text Box 14"/>
          <p:cNvSpPr txBox="1">
            <a:spLocks noChangeArrowheads="1"/>
          </p:cNvSpPr>
          <p:nvPr/>
        </p:nvSpPr>
        <p:spPr bwMode="auto">
          <a:xfrm>
            <a:off x="328613" y="668338"/>
            <a:ext cx="5054600" cy="779462"/>
          </a:xfrm>
          <a:prstGeom prst="rect">
            <a:avLst/>
          </a:prstGeom>
          <a:noFill/>
          <a:ln w="9525">
            <a:noFill/>
            <a:miter lim="800000"/>
            <a:headEnd/>
            <a:tailEnd/>
          </a:ln>
        </p:spPr>
        <p:txBody>
          <a:bodyPr>
            <a:spAutoFit/>
          </a:bodyPr>
          <a:lstStyle/>
          <a:p>
            <a:pPr defTabSz="914400"/>
            <a:r>
              <a:rPr lang="ru-RU" b="1"/>
              <a:t>мужчин с 23 февраля и женщин с 8 марта!</a:t>
            </a:r>
          </a:p>
          <a:p>
            <a:pPr defTabSz="914400">
              <a:spcBef>
                <a:spcPct val="50000"/>
              </a:spcBef>
            </a:pPr>
            <a:endParaRPr lang="ru-RU"/>
          </a:p>
        </p:txBody>
      </p:sp>
      <p:sp>
        <p:nvSpPr>
          <p:cNvPr id="27659" name="WordArt 20"/>
          <p:cNvSpPr>
            <a:spLocks noChangeArrowheads="1" noChangeShapeType="1" noTextEdit="1"/>
          </p:cNvSpPr>
          <p:nvPr/>
        </p:nvSpPr>
        <p:spPr bwMode="auto">
          <a:xfrm>
            <a:off x="1271588" y="125413"/>
            <a:ext cx="9561512" cy="609600"/>
          </a:xfrm>
          <a:prstGeom prst="rect">
            <a:avLst/>
          </a:prstGeom>
        </p:spPr>
        <p:txBody>
          <a:bodyPr wrap="none" fromWordArt="1">
            <a:prstTxWarp prst="textPlain">
              <a:avLst>
                <a:gd name="adj" fmla="val 50000"/>
              </a:avLst>
            </a:prstTxWarp>
          </a:bodyPr>
          <a:lstStyle/>
          <a:p>
            <a:pPr algn="ctr"/>
            <a:r>
              <a:rPr lang="ru-RU"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Поздравление членов Профсоюза с праздниками:</a:t>
            </a:r>
          </a:p>
        </p:txBody>
      </p:sp>
      <p:sp>
        <p:nvSpPr>
          <p:cNvPr id="27660" name="Text Box 21"/>
          <p:cNvSpPr txBox="1">
            <a:spLocks noChangeArrowheads="1"/>
          </p:cNvSpPr>
          <p:nvPr/>
        </p:nvSpPr>
        <p:spPr bwMode="auto">
          <a:xfrm>
            <a:off x="6432550" y="769938"/>
            <a:ext cx="4365625" cy="366712"/>
          </a:xfrm>
          <a:prstGeom prst="rect">
            <a:avLst/>
          </a:prstGeom>
          <a:noFill/>
          <a:ln w="9525">
            <a:noFill/>
            <a:miter lim="800000"/>
            <a:headEnd/>
            <a:tailEnd/>
          </a:ln>
        </p:spPr>
        <p:txBody>
          <a:bodyPr>
            <a:spAutoFit/>
          </a:bodyPr>
          <a:lstStyle/>
          <a:p>
            <a:pPr defTabSz="914400">
              <a:spcBef>
                <a:spcPct val="50000"/>
              </a:spcBef>
            </a:pPr>
            <a:endParaRPr lang="ru-RU"/>
          </a:p>
        </p:txBody>
      </p:sp>
      <p:sp>
        <p:nvSpPr>
          <p:cNvPr id="27661" name="Text Box 23"/>
          <p:cNvSpPr txBox="1">
            <a:spLocks noChangeArrowheads="1"/>
          </p:cNvSpPr>
          <p:nvPr/>
        </p:nvSpPr>
        <p:spPr bwMode="auto">
          <a:xfrm>
            <a:off x="6637338" y="771525"/>
            <a:ext cx="4716462" cy="336550"/>
          </a:xfrm>
          <a:prstGeom prst="rect">
            <a:avLst/>
          </a:prstGeom>
          <a:noFill/>
          <a:ln w="9525">
            <a:noFill/>
            <a:miter lim="800000"/>
            <a:headEnd/>
            <a:tailEnd/>
          </a:ln>
        </p:spPr>
        <p:txBody>
          <a:bodyPr>
            <a:spAutoFit/>
          </a:bodyPr>
          <a:lstStyle/>
          <a:p>
            <a:pPr algn="ctr" defTabSz="914400">
              <a:spcBef>
                <a:spcPct val="50000"/>
              </a:spcBef>
            </a:pPr>
            <a:r>
              <a:rPr lang="ru-RU" sz="1600" b="1"/>
              <a:t>с Днем преподавателя высшей школы</a:t>
            </a:r>
          </a:p>
        </p:txBody>
      </p:sp>
      <p:sp>
        <p:nvSpPr>
          <p:cNvPr id="27662" name="Text Box 24"/>
          <p:cNvSpPr txBox="1">
            <a:spLocks noChangeArrowheads="1"/>
          </p:cNvSpPr>
          <p:nvPr/>
        </p:nvSpPr>
        <p:spPr bwMode="auto">
          <a:xfrm>
            <a:off x="6432550" y="4179888"/>
            <a:ext cx="4900613" cy="930275"/>
          </a:xfrm>
          <a:prstGeom prst="rect">
            <a:avLst/>
          </a:prstGeom>
          <a:noFill/>
          <a:ln w="9525">
            <a:noFill/>
            <a:miter lim="800000"/>
            <a:headEnd/>
            <a:tailEnd/>
          </a:ln>
        </p:spPr>
        <p:txBody>
          <a:bodyPr>
            <a:spAutoFit/>
          </a:bodyPr>
          <a:lstStyle/>
          <a:p>
            <a:pPr algn="ctr" defTabSz="914400">
              <a:spcBef>
                <a:spcPct val="50000"/>
              </a:spcBef>
            </a:pPr>
            <a:r>
              <a:rPr lang="ru-RU" sz="1400" b="1"/>
              <a:t>Поздравление детей членов Профсоюза и вручение Новогодних подарков</a:t>
            </a:r>
          </a:p>
          <a:p>
            <a:pPr algn="ctr" defTabSz="914400">
              <a:spcBef>
                <a:spcPct val="50000"/>
              </a:spcBef>
            </a:pPr>
            <a:endParaRPr lang="ru-RU"/>
          </a:p>
        </p:txBody>
      </p:sp>
      <p:pic>
        <p:nvPicPr>
          <p:cNvPr id="27663" name="Picture 26" descr="image006.jpg"/>
          <p:cNvPicPr>
            <a:picLocks noChangeAspect="1" noChangeArrowheads="1"/>
          </p:cNvPicPr>
          <p:nvPr/>
        </p:nvPicPr>
        <p:blipFill>
          <a:blip r:embed="rId8"/>
          <a:srcRect/>
          <a:stretch>
            <a:fillRect/>
          </a:stretch>
        </p:blipFill>
        <p:spPr bwMode="auto">
          <a:xfrm>
            <a:off x="6200775" y="4699000"/>
            <a:ext cx="1804988" cy="2005013"/>
          </a:xfrm>
          <a:prstGeom prst="rect">
            <a:avLst/>
          </a:prstGeom>
          <a:noFill/>
          <a:ln w="9525">
            <a:noFill/>
            <a:miter lim="800000"/>
            <a:headEnd/>
            <a:tailEnd/>
          </a:ln>
        </p:spPr>
      </p:pic>
      <p:pic>
        <p:nvPicPr>
          <p:cNvPr id="27664" name="Picture 28" descr="image028.jpg"/>
          <p:cNvPicPr>
            <a:picLocks noChangeAspect="1" noChangeArrowheads="1"/>
          </p:cNvPicPr>
          <p:nvPr/>
        </p:nvPicPr>
        <p:blipFill>
          <a:blip r:embed="rId9"/>
          <a:srcRect/>
          <a:stretch>
            <a:fillRect/>
          </a:stretch>
        </p:blipFill>
        <p:spPr bwMode="auto">
          <a:xfrm>
            <a:off x="8104188" y="4746625"/>
            <a:ext cx="2759075" cy="1974850"/>
          </a:xfrm>
          <a:prstGeom prst="rect">
            <a:avLst/>
          </a:prstGeom>
          <a:noFill/>
          <a:ln w="9525">
            <a:noFill/>
            <a:miter lim="800000"/>
            <a:headEnd/>
            <a:tailEnd/>
          </a:ln>
        </p:spPr>
      </p:pic>
      <p:pic>
        <p:nvPicPr>
          <p:cNvPr id="27665" name="Рисунок 17" descr="C:\Users\User\Desktop\10IMG-20221097~2.jpg"/>
          <p:cNvPicPr>
            <a:picLocks noChangeAspect="1" noChangeArrowheads="1"/>
          </p:cNvPicPr>
          <p:nvPr/>
        </p:nvPicPr>
        <p:blipFill>
          <a:blip r:embed="rId10"/>
          <a:srcRect/>
          <a:stretch>
            <a:fillRect/>
          </a:stretch>
        </p:blipFill>
        <p:spPr bwMode="auto">
          <a:xfrm>
            <a:off x="6157913" y="1181100"/>
            <a:ext cx="2933700" cy="2908300"/>
          </a:xfrm>
          <a:prstGeom prst="rect">
            <a:avLst/>
          </a:prstGeom>
          <a:noFill/>
          <a:ln w="9525">
            <a:noFill/>
            <a:miter lim="800000"/>
            <a:headEnd/>
            <a:tailEnd/>
          </a:ln>
        </p:spPr>
      </p:pic>
      <p:pic>
        <p:nvPicPr>
          <p:cNvPr id="27666" name="Рисунок 18" descr="C:\Users\User\Desktop\9IMG-2022111~2.jpg"/>
          <p:cNvPicPr>
            <a:picLocks noChangeAspect="1" noChangeArrowheads="1"/>
          </p:cNvPicPr>
          <p:nvPr/>
        </p:nvPicPr>
        <p:blipFill>
          <a:blip r:embed="rId11"/>
          <a:srcRect/>
          <a:stretch>
            <a:fillRect/>
          </a:stretch>
        </p:blipFill>
        <p:spPr bwMode="auto">
          <a:xfrm>
            <a:off x="9220200" y="1179513"/>
            <a:ext cx="2717800" cy="2889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p:cNvPr>
          <p:cNvSpPr/>
          <p:nvPr/>
        </p:nvSpPr>
        <p:spPr>
          <a:xfrm>
            <a:off x="444500" y="185738"/>
            <a:ext cx="10939463" cy="825500"/>
          </a:xfrm>
          <a:prstGeom prst="rect">
            <a:avLst/>
          </a:prstGeom>
        </p:spPr>
        <p:txBody>
          <a:bodyPr>
            <a:spAutoFit/>
          </a:bodyPr>
          <a:lstStyle/>
          <a:p>
            <a:pPr algn="ctr"/>
            <a:r>
              <a:rPr lang="ru-RU" sz="1600" b="1">
                <a:effectLst>
                  <a:outerShdw blurRad="38100" dist="38100" dir="2700000" algn="tl">
                    <a:srgbClr val="C0C0C0"/>
                  </a:outerShdw>
                </a:effectLst>
                <a:latin typeface="Times New Roman" pitchFamily="18" charset="0"/>
                <a:cs typeface="Times New Roman" pitchFamily="18" charset="0"/>
              </a:rPr>
              <a:t>По Положению областного конкурса «Лучший профсоюзный стенд (уголок) первичной профсоюзной организации» победителем смотра-конкурса, занявшим 1 место</a:t>
            </a:r>
            <a:r>
              <a:rPr lang="ru-RU" sz="1600" b="1">
                <a:effectLst>
                  <a:outerShdw blurRad="38100" dist="38100" dir="2700000" algn="tl">
                    <a:srgbClr val="C0C0C0"/>
                  </a:outerShdw>
                </a:effectLst>
              </a:rPr>
              <a:t> стал ФГБОУ ВО Новомосковский  институт (филиал) </a:t>
            </a:r>
          </a:p>
          <a:p>
            <a:pPr algn="ctr"/>
            <a:r>
              <a:rPr lang="ru-RU" sz="1600" b="1">
                <a:effectLst>
                  <a:outerShdw blurRad="38100" dist="38100" dir="2700000" algn="tl">
                    <a:srgbClr val="C0C0C0"/>
                  </a:outerShdw>
                </a:effectLst>
              </a:rPr>
              <a:t>«РХТУ имени Д.И. Менделеева» </a:t>
            </a:r>
          </a:p>
        </p:txBody>
      </p:sp>
      <p:pic>
        <p:nvPicPr>
          <p:cNvPr id="28674" name="Рисунок 3"/>
          <p:cNvPicPr>
            <a:picLocks noChangeAspect="1"/>
          </p:cNvPicPr>
          <p:nvPr/>
        </p:nvPicPr>
        <p:blipFill>
          <a:blip r:embed="rId2"/>
          <a:srcRect/>
          <a:stretch>
            <a:fillRect/>
          </a:stretch>
        </p:blipFill>
        <p:spPr bwMode="auto">
          <a:xfrm>
            <a:off x="444500" y="1090613"/>
            <a:ext cx="3956050" cy="2495550"/>
          </a:xfrm>
          <a:prstGeom prst="rect">
            <a:avLst/>
          </a:prstGeom>
          <a:noFill/>
          <a:ln w="9525">
            <a:noFill/>
            <a:miter lim="800000"/>
            <a:headEnd/>
            <a:tailEnd/>
          </a:ln>
        </p:spPr>
      </p:pic>
      <p:pic>
        <p:nvPicPr>
          <p:cNvPr id="28675" name="Рисунок 5"/>
          <p:cNvPicPr>
            <a:picLocks noChangeAspect="1"/>
          </p:cNvPicPr>
          <p:nvPr/>
        </p:nvPicPr>
        <p:blipFill>
          <a:blip r:embed="rId3"/>
          <a:srcRect/>
          <a:stretch>
            <a:fillRect/>
          </a:stretch>
        </p:blipFill>
        <p:spPr bwMode="auto">
          <a:xfrm>
            <a:off x="444500" y="3659188"/>
            <a:ext cx="3956050" cy="3108325"/>
          </a:xfrm>
          <a:prstGeom prst="rect">
            <a:avLst/>
          </a:prstGeom>
          <a:noFill/>
          <a:ln w="9525">
            <a:noFill/>
            <a:miter lim="800000"/>
            <a:headEnd/>
            <a:tailEnd/>
          </a:ln>
        </p:spPr>
      </p:pic>
      <p:pic>
        <p:nvPicPr>
          <p:cNvPr id="28676" name="Рисунок 7"/>
          <p:cNvPicPr>
            <a:picLocks noChangeAspect="1"/>
          </p:cNvPicPr>
          <p:nvPr/>
        </p:nvPicPr>
        <p:blipFill>
          <a:blip r:embed="rId4"/>
          <a:srcRect/>
          <a:stretch>
            <a:fillRect/>
          </a:stretch>
        </p:blipFill>
        <p:spPr bwMode="auto">
          <a:xfrm>
            <a:off x="4487863" y="1090613"/>
            <a:ext cx="3430587" cy="2455862"/>
          </a:xfrm>
          <a:prstGeom prst="rect">
            <a:avLst/>
          </a:prstGeom>
          <a:noFill/>
          <a:ln w="9525">
            <a:noFill/>
            <a:miter lim="800000"/>
            <a:headEnd/>
            <a:tailEnd/>
          </a:ln>
        </p:spPr>
      </p:pic>
      <p:pic>
        <p:nvPicPr>
          <p:cNvPr id="28677" name="Рисунок 9"/>
          <p:cNvPicPr>
            <a:picLocks noChangeAspect="1"/>
          </p:cNvPicPr>
          <p:nvPr/>
        </p:nvPicPr>
        <p:blipFill>
          <a:blip r:embed="rId5"/>
          <a:srcRect/>
          <a:stretch>
            <a:fillRect/>
          </a:stretch>
        </p:blipFill>
        <p:spPr bwMode="auto">
          <a:xfrm>
            <a:off x="4451350" y="3659188"/>
            <a:ext cx="3454400" cy="3108325"/>
          </a:xfrm>
          <a:prstGeom prst="rect">
            <a:avLst/>
          </a:prstGeom>
          <a:noFill/>
          <a:ln w="9525">
            <a:noFill/>
            <a:miter lim="800000"/>
            <a:headEnd/>
            <a:tailEnd/>
          </a:ln>
        </p:spPr>
      </p:pic>
      <p:pic>
        <p:nvPicPr>
          <p:cNvPr id="28678" name="Рисунок 11"/>
          <p:cNvPicPr>
            <a:picLocks noChangeAspect="1"/>
          </p:cNvPicPr>
          <p:nvPr/>
        </p:nvPicPr>
        <p:blipFill>
          <a:blip r:embed="rId6"/>
          <a:srcRect/>
          <a:stretch>
            <a:fillRect/>
          </a:stretch>
        </p:blipFill>
        <p:spPr bwMode="auto">
          <a:xfrm>
            <a:off x="7994650" y="1090613"/>
            <a:ext cx="3976688" cy="2455862"/>
          </a:xfrm>
          <a:prstGeom prst="rect">
            <a:avLst/>
          </a:prstGeom>
          <a:noFill/>
          <a:ln w="9525">
            <a:noFill/>
            <a:miter lim="800000"/>
            <a:headEnd/>
            <a:tailEnd/>
          </a:ln>
        </p:spPr>
      </p:pic>
      <p:pic>
        <p:nvPicPr>
          <p:cNvPr id="28679" name="Рисунок 13"/>
          <p:cNvPicPr>
            <a:picLocks noChangeAspect="1"/>
          </p:cNvPicPr>
          <p:nvPr/>
        </p:nvPicPr>
        <p:blipFill>
          <a:blip r:embed="rId7"/>
          <a:srcRect/>
          <a:stretch>
            <a:fillRect/>
          </a:stretch>
        </p:blipFill>
        <p:spPr bwMode="auto">
          <a:xfrm>
            <a:off x="7956550" y="3659188"/>
            <a:ext cx="4014788" cy="3108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19CF409B-8936-413C-9983-5A5CF518CAB2}"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17</a:t>
            </a:fld>
            <a:endParaRPr lang="ru-RU" sz="1200" dirty="0">
              <a:solidFill>
                <a:schemeClr val="tx1">
                  <a:tint val="75000"/>
                </a:schemeClr>
              </a:solidFill>
              <a:latin typeface="Arial" panose="020B0604020202020204" pitchFamily="34" charset="0"/>
              <a:cs typeface="Arial" panose="020B0604020202020204" pitchFamily="34" charset="0"/>
            </a:endParaRPr>
          </a:p>
        </p:txBody>
      </p:sp>
      <p:sp>
        <p:nvSpPr>
          <p:cNvPr id="29701" name="Text Box 8"/>
          <p:cNvSpPr txBox="1">
            <a:spLocks noChangeArrowheads="1"/>
          </p:cNvSpPr>
          <p:nvPr/>
        </p:nvSpPr>
        <p:spPr bwMode="auto">
          <a:xfrm>
            <a:off x="9051925" y="677863"/>
            <a:ext cx="2670175" cy="366712"/>
          </a:xfrm>
          <a:prstGeom prst="rect">
            <a:avLst/>
          </a:prstGeom>
          <a:noFill/>
          <a:ln w="9525">
            <a:noFill/>
            <a:miter lim="800000"/>
            <a:headEnd/>
            <a:tailEnd/>
          </a:ln>
        </p:spPr>
        <p:txBody>
          <a:bodyPr>
            <a:spAutoFit/>
          </a:bodyPr>
          <a:lstStyle/>
          <a:p>
            <a:pPr defTabSz="914400">
              <a:spcBef>
                <a:spcPct val="50000"/>
              </a:spcBef>
            </a:pPr>
            <a:endParaRPr lang="ru-RU"/>
          </a:p>
        </p:txBody>
      </p:sp>
      <p:sp>
        <p:nvSpPr>
          <p:cNvPr id="28688" name="Text Box 16"/>
          <p:cNvSpPr txBox="1">
            <a:spLocks noChangeArrowheads="1"/>
          </p:cNvSpPr>
          <p:nvPr/>
        </p:nvSpPr>
        <p:spPr bwMode="auto">
          <a:xfrm>
            <a:off x="1079500" y="360363"/>
            <a:ext cx="9523413" cy="396875"/>
          </a:xfrm>
          <a:prstGeom prst="rect">
            <a:avLst/>
          </a:prstGeom>
          <a:noFill/>
          <a:ln w="9525">
            <a:noFill/>
            <a:miter lim="800000"/>
            <a:headEnd/>
            <a:tailEnd/>
          </a:ln>
          <a:effectLst/>
        </p:spPr>
        <p:txBody>
          <a:bodyPr>
            <a:spAutoFit/>
          </a:bodyPr>
          <a:lstStyle/>
          <a:p>
            <a:pPr algn="ctr" defTabSz="914400">
              <a:spcBef>
                <a:spcPct val="50000"/>
              </a:spcBef>
              <a:defRPr/>
            </a:pPr>
            <a:r>
              <a:rPr lang="ru-RU" sz="2000" b="1">
                <a:solidFill>
                  <a:srgbClr val="055AAF"/>
                </a:solidFill>
                <a:effectLst>
                  <a:outerShdw blurRad="38100" dist="38100" dir="2700000" algn="tl">
                    <a:srgbClr val="C0C0C0"/>
                  </a:outerShdw>
                </a:effectLst>
              </a:rPr>
              <a:t>ПЕРСПЕКТИВЫ И ПЛАНЫ РАЗВИТИЯ НА 2023 ГОД</a:t>
            </a:r>
          </a:p>
        </p:txBody>
      </p:sp>
      <p:sp>
        <p:nvSpPr>
          <p:cNvPr id="29703" name="Text Box 17"/>
          <p:cNvSpPr txBox="1">
            <a:spLocks noChangeArrowheads="1"/>
          </p:cNvSpPr>
          <p:nvPr/>
        </p:nvSpPr>
        <p:spPr bwMode="auto">
          <a:xfrm>
            <a:off x="6645275" y="2396278"/>
            <a:ext cx="4737100" cy="784830"/>
          </a:xfrm>
          <a:prstGeom prst="rect">
            <a:avLst/>
          </a:prstGeom>
          <a:noFill/>
          <a:ln w="9525">
            <a:noFill/>
            <a:miter lim="800000"/>
            <a:headEnd/>
            <a:tailEnd/>
          </a:ln>
        </p:spPr>
        <p:txBody>
          <a:bodyPr wrap="square">
            <a:spAutoFit/>
          </a:bodyPr>
          <a:lstStyle/>
          <a:p>
            <a:pPr defTabSz="914400">
              <a:spcBef>
                <a:spcPct val="50000"/>
              </a:spcBef>
            </a:pPr>
            <a:r>
              <a:rPr lang="ru-RU" b="1" dirty="0"/>
              <a:t>           2023 - Год педагога и наставника</a:t>
            </a:r>
          </a:p>
          <a:p>
            <a:pPr defTabSz="914400">
              <a:spcBef>
                <a:spcPct val="50000"/>
              </a:spcBef>
            </a:pPr>
            <a:endParaRPr lang="ru-RU" b="1" dirty="0"/>
          </a:p>
        </p:txBody>
      </p:sp>
      <p:sp>
        <p:nvSpPr>
          <p:cNvPr id="29704" name="Text Box 19"/>
          <p:cNvSpPr txBox="1">
            <a:spLocks noChangeArrowheads="1"/>
          </p:cNvSpPr>
          <p:nvPr/>
        </p:nvSpPr>
        <p:spPr bwMode="auto">
          <a:xfrm>
            <a:off x="5632450" y="1498600"/>
            <a:ext cx="6159500" cy="336550"/>
          </a:xfrm>
          <a:prstGeom prst="rect">
            <a:avLst/>
          </a:prstGeom>
          <a:noFill/>
          <a:ln w="9525">
            <a:noFill/>
            <a:miter lim="800000"/>
            <a:headEnd/>
            <a:tailEnd/>
          </a:ln>
        </p:spPr>
        <p:txBody>
          <a:bodyPr>
            <a:spAutoFit/>
          </a:bodyPr>
          <a:lstStyle/>
          <a:p>
            <a:pPr defTabSz="914400"/>
            <a:r>
              <a:rPr lang="ru-RU" sz="1600">
                <a:solidFill>
                  <a:srgbClr val="000066"/>
                </a:solidFill>
              </a:rPr>
              <a:t>     </a:t>
            </a:r>
          </a:p>
        </p:txBody>
      </p:sp>
      <p:pic>
        <p:nvPicPr>
          <p:cNvPr id="29705" name="Picture 22" descr="Безымянный"/>
          <p:cNvPicPr>
            <a:picLocks noChangeAspect="1" noChangeArrowheads="1"/>
          </p:cNvPicPr>
          <p:nvPr/>
        </p:nvPicPr>
        <p:blipFill>
          <a:blip r:embed="rId3"/>
          <a:srcRect/>
          <a:stretch>
            <a:fillRect/>
          </a:stretch>
        </p:blipFill>
        <p:spPr bwMode="auto">
          <a:xfrm>
            <a:off x="9302751" y="4497387"/>
            <a:ext cx="2998787" cy="2000250"/>
          </a:xfrm>
          <a:prstGeom prst="rect">
            <a:avLst/>
          </a:prstGeom>
          <a:noFill/>
          <a:ln w="9525">
            <a:noFill/>
            <a:miter lim="800000"/>
            <a:headEnd/>
            <a:tailEnd/>
          </a:ln>
        </p:spPr>
      </p:pic>
      <p:sp>
        <p:nvSpPr>
          <p:cNvPr id="29706" name="Text Box 11"/>
          <p:cNvSpPr txBox="1">
            <a:spLocks noChangeArrowheads="1"/>
          </p:cNvSpPr>
          <p:nvPr/>
        </p:nvSpPr>
        <p:spPr bwMode="auto">
          <a:xfrm>
            <a:off x="6096000" y="3025913"/>
            <a:ext cx="5441950" cy="1477328"/>
          </a:xfrm>
          <a:prstGeom prst="rect">
            <a:avLst/>
          </a:prstGeom>
          <a:noFill/>
          <a:ln w="9525">
            <a:noFill/>
            <a:miter lim="800000"/>
            <a:headEnd/>
            <a:tailEnd/>
          </a:ln>
        </p:spPr>
        <p:txBody>
          <a:bodyPr wrap="square">
            <a:spAutoFit/>
          </a:bodyPr>
          <a:lstStyle/>
          <a:p>
            <a:pPr algn="ctr" defTabSz="914400">
              <a:spcBef>
                <a:spcPct val="50000"/>
              </a:spcBef>
            </a:pPr>
            <a:r>
              <a:rPr lang="ru-RU" b="1" dirty="0"/>
              <a:t>Соответствующий указ подписал Президент Владимир Владимирович Путин. Решение подчеркивает особый статус педагогов и их неоценимый вклад в воспитании подрастающего поколения. </a:t>
            </a:r>
          </a:p>
        </p:txBody>
      </p:sp>
      <p:pic>
        <p:nvPicPr>
          <p:cNvPr id="29707" name="Picture 14" descr="Белорусские студенты хотят остановить рост платы за обучение ..."/>
          <p:cNvPicPr>
            <a:picLocks noChangeAspect="1" noChangeArrowheads="1"/>
          </p:cNvPicPr>
          <p:nvPr/>
        </p:nvPicPr>
        <p:blipFill>
          <a:blip r:embed="rId4"/>
          <a:srcRect/>
          <a:stretch>
            <a:fillRect/>
          </a:stretch>
        </p:blipFill>
        <p:spPr bwMode="auto">
          <a:xfrm>
            <a:off x="578840" y="1409350"/>
            <a:ext cx="5134062" cy="4236441"/>
          </a:xfrm>
          <a:prstGeom prst="rect">
            <a:avLst/>
          </a:prstGeom>
          <a:noFill/>
          <a:ln w="9525">
            <a:noFill/>
            <a:miter lim="800000"/>
            <a:headEnd/>
            <a:tailEnd/>
          </a:ln>
        </p:spPr>
      </p:pic>
      <p:pic>
        <p:nvPicPr>
          <p:cNvPr id="3" name="Рисунок 2">
            <a:extLst>
              <a:ext uri="{FF2B5EF4-FFF2-40B4-BE49-F238E27FC236}">
                <a16:creationId xmlns:a16="http://schemas.microsoft.com/office/drawing/2014/main" id="{829DF999-70F3-4950-A29B-6AD7C7CCFF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3329" y="461393"/>
            <a:ext cx="2325221" cy="16713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3038475" y="3046413"/>
            <a:ext cx="6394450" cy="742950"/>
          </a:xfrm>
          <a:prstGeom prst="rect">
            <a:avLst/>
          </a:prstGeom>
          <a:noFill/>
          <a:ln w="9525">
            <a:noFill/>
            <a:miter lim="800000"/>
            <a:headEnd/>
            <a:tailEnd/>
          </a:ln>
        </p:spPr>
        <p:txBody>
          <a:bodyPr wrap="none" lIns="65274" tIns="32637" rIns="65274" bIns="32637">
            <a:spAutoFit/>
          </a:bodyPr>
          <a:lstStyle/>
          <a:p>
            <a:r>
              <a:rPr lang="ru-RU" sz="4400" b="1">
                <a:solidFill>
                  <a:schemeClr val="bg1"/>
                </a:solidFill>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2"/>
          <p:cNvSpPr txBox="1">
            <a:spLocks/>
          </p:cNvSpPr>
          <p:nvPr/>
        </p:nvSpPr>
        <p:spPr>
          <a:xfrm>
            <a:off x="830263" y="1101725"/>
            <a:ext cx="7726362" cy="3889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ru-RU" sz="2400" dirty="0">
              <a:solidFill>
                <a:schemeClr val="accent1">
                  <a:lumMod val="75000"/>
                </a:schemeClr>
              </a:solidFill>
              <a:latin typeface="Arial" panose="020B0604020202020204" pitchFamily="34" charset="0"/>
              <a:cs typeface="Arial" panose="020B0604020202020204" pitchFamily="34" charset="0"/>
            </a:endParaRPr>
          </a:p>
        </p:txBody>
      </p:sp>
      <p:sp>
        <p:nvSpPr>
          <p:cNvPr id="8" name="Номер слайда 1"/>
          <p:cNvSpPr>
            <a:spLocks noGrp="1"/>
          </p:cNvSpPr>
          <p:nvPr>
            <p:ph type="sldNum" sz="quarter" idx="12"/>
          </p:nvPr>
        </p:nvSpPr>
        <p:spPr>
          <a:xfrm>
            <a:off x="10514013" y="6356350"/>
            <a:ext cx="1187450" cy="365125"/>
          </a:xfrm>
        </p:spPr>
        <p:txBody>
          <a:bodyPr/>
          <a:lstStyle/>
          <a:p>
            <a:pPr>
              <a:defRPr/>
            </a:pPr>
            <a:fld id="{6E53CB22-B12A-4524-A7B7-972B5C2D9C9B}" type="slidenum">
              <a:rPr lang="ru-RU">
                <a:latin typeface="Arial" panose="020B0604020202020204" pitchFamily="34" charset="0"/>
                <a:cs typeface="Arial" panose="020B0604020202020204" pitchFamily="34" charset="0"/>
              </a:rPr>
              <a:pPr>
                <a:defRPr/>
              </a:pPr>
              <a:t>2</a:t>
            </a:fld>
            <a:endParaRPr lang="ru-RU" dirty="0">
              <a:latin typeface="Arial" panose="020B0604020202020204" pitchFamily="34" charset="0"/>
              <a:cs typeface="Arial" panose="020B0604020202020204" pitchFamily="34" charset="0"/>
            </a:endParaRPr>
          </a:p>
        </p:txBody>
      </p:sp>
      <p:sp>
        <p:nvSpPr>
          <p:cNvPr id="14340" name="AutoShape 2" descr="http://vnovomoskovske.ru/images/016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4341" name="AutoShape 4" descr="http://vnovomoskovske.ru/images/0161.jpg"/>
          <p:cNvSpPr>
            <a:spLocks noChangeAspect="1" noChangeArrowheads="1"/>
          </p:cNvSpPr>
          <p:nvPr/>
        </p:nvSpPr>
        <p:spPr bwMode="auto">
          <a:xfrm>
            <a:off x="6802438" y="3417888"/>
            <a:ext cx="3440112" cy="3440112"/>
          </a:xfrm>
          <a:prstGeom prst="rect">
            <a:avLst/>
          </a:prstGeom>
          <a:noFill/>
          <a:ln w="9525">
            <a:noFill/>
            <a:miter lim="800000"/>
            <a:headEnd/>
            <a:tailEnd/>
          </a:ln>
        </p:spPr>
        <p:txBody>
          <a:bodyPr/>
          <a:lstStyle/>
          <a:p>
            <a:endParaRPr lang="ru-RU">
              <a:latin typeface="Calibri" pitchFamily="34" charset="0"/>
            </a:endParaRPr>
          </a:p>
        </p:txBody>
      </p:sp>
      <p:sp>
        <p:nvSpPr>
          <p:cNvPr id="14342" name="Text Box 12"/>
          <p:cNvSpPr txBox="1">
            <a:spLocks noChangeArrowheads="1"/>
          </p:cNvSpPr>
          <p:nvPr/>
        </p:nvSpPr>
        <p:spPr bwMode="auto">
          <a:xfrm>
            <a:off x="319088" y="411163"/>
            <a:ext cx="944562" cy="366712"/>
          </a:xfrm>
          <a:prstGeom prst="rect">
            <a:avLst/>
          </a:prstGeom>
          <a:noFill/>
          <a:ln w="9525">
            <a:noFill/>
            <a:miter lim="800000"/>
            <a:headEnd/>
            <a:tailEnd/>
          </a:ln>
        </p:spPr>
        <p:txBody>
          <a:bodyPr>
            <a:spAutoFit/>
          </a:bodyPr>
          <a:lstStyle/>
          <a:p>
            <a:pPr defTabSz="914400">
              <a:spcBef>
                <a:spcPct val="50000"/>
              </a:spcBef>
            </a:pPr>
            <a:endParaRPr lang="ru-RU"/>
          </a:p>
        </p:txBody>
      </p:sp>
      <p:pic>
        <p:nvPicPr>
          <p:cNvPr id="14343" name="Рисунок 4"/>
          <p:cNvPicPr>
            <a:picLocks noChangeAspect="1"/>
          </p:cNvPicPr>
          <p:nvPr/>
        </p:nvPicPr>
        <p:blipFill>
          <a:blip r:embed="rId3"/>
          <a:srcRect/>
          <a:stretch>
            <a:fillRect/>
          </a:stretch>
        </p:blipFill>
        <p:spPr bwMode="auto">
          <a:xfrm>
            <a:off x="11169650" y="255588"/>
            <a:ext cx="676275" cy="1201737"/>
          </a:xfrm>
          <a:prstGeom prst="rect">
            <a:avLst/>
          </a:prstGeom>
          <a:noFill/>
          <a:ln w="9525">
            <a:noFill/>
            <a:miter lim="800000"/>
            <a:headEnd/>
            <a:tailEnd/>
          </a:ln>
        </p:spPr>
      </p:pic>
      <p:pic>
        <p:nvPicPr>
          <p:cNvPr id="14344" name="Рисунок 1"/>
          <p:cNvPicPr>
            <a:picLocks noChangeAspect="1" noChangeArrowheads="1"/>
          </p:cNvPicPr>
          <p:nvPr/>
        </p:nvPicPr>
        <p:blipFill>
          <a:blip r:embed="rId4"/>
          <a:srcRect/>
          <a:stretch>
            <a:fillRect/>
          </a:stretch>
        </p:blipFill>
        <p:spPr bwMode="auto">
          <a:xfrm>
            <a:off x="134938" y="0"/>
            <a:ext cx="1073150" cy="1368425"/>
          </a:xfrm>
          <a:prstGeom prst="rect">
            <a:avLst/>
          </a:prstGeom>
          <a:solidFill>
            <a:srgbClr val="FFFFFF">
              <a:alpha val="0"/>
            </a:srgbClr>
          </a:solidFill>
          <a:ln w="9525">
            <a:noFill/>
            <a:miter lim="800000"/>
            <a:headEnd/>
            <a:tailEnd/>
          </a:ln>
        </p:spPr>
      </p:pic>
      <p:sp>
        <p:nvSpPr>
          <p:cNvPr id="14345" name="AutoShape 19"/>
          <p:cNvSpPr>
            <a:spLocks noChangeArrowheads="1"/>
          </p:cNvSpPr>
          <p:nvPr/>
        </p:nvSpPr>
        <p:spPr bwMode="auto">
          <a:xfrm>
            <a:off x="1130300" y="1212850"/>
            <a:ext cx="9523413" cy="749300"/>
          </a:xfrm>
          <a:prstGeom prst="wedgeRectCallout">
            <a:avLst>
              <a:gd name="adj1" fmla="val -31829"/>
              <a:gd name="adj2" fmla="val 93644"/>
            </a:avLst>
          </a:prstGeom>
          <a:gradFill rotWithShape="1">
            <a:gsLst>
              <a:gs pos="0">
                <a:srgbClr val="C3E1FD"/>
              </a:gs>
              <a:gs pos="100000">
                <a:srgbClr val="5BEF89"/>
              </a:gs>
            </a:gsLst>
            <a:lin ang="5400000" scaled="1"/>
          </a:gradFill>
          <a:ln w="9525">
            <a:solidFill>
              <a:schemeClr val="tx1"/>
            </a:solidFill>
            <a:miter lim="800000"/>
            <a:headEnd/>
            <a:tailEnd/>
          </a:ln>
        </p:spPr>
        <p:txBody>
          <a:bodyPr/>
          <a:lstStyle/>
          <a:p>
            <a:pPr algn="ctr" defTabSz="914400"/>
            <a:endParaRPr lang="ru-RU"/>
          </a:p>
        </p:txBody>
      </p:sp>
      <p:sp>
        <p:nvSpPr>
          <p:cNvPr id="14346" name="Text Box 20"/>
          <p:cNvSpPr txBox="1">
            <a:spLocks noChangeArrowheads="1"/>
          </p:cNvSpPr>
          <p:nvPr/>
        </p:nvSpPr>
        <p:spPr bwMode="auto">
          <a:xfrm>
            <a:off x="1006475" y="1295400"/>
            <a:ext cx="9509125" cy="641350"/>
          </a:xfrm>
          <a:prstGeom prst="rect">
            <a:avLst/>
          </a:prstGeom>
          <a:noFill/>
          <a:ln w="9525">
            <a:noFill/>
            <a:miter lim="800000"/>
            <a:headEnd/>
            <a:tailEnd/>
          </a:ln>
        </p:spPr>
        <p:txBody>
          <a:bodyPr>
            <a:spAutoFit/>
          </a:bodyPr>
          <a:lstStyle/>
          <a:p>
            <a:pPr algn="ctr" defTabSz="914400"/>
            <a:r>
              <a:rPr lang="ru-RU"/>
              <a:t>Количество работающих в образовательной организации (без совместителей)</a:t>
            </a:r>
          </a:p>
          <a:p>
            <a:pPr algn="ctr" defTabSz="914400"/>
            <a:r>
              <a:rPr lang="ru-RU"/>
              <a:t>343 человека</a:t>
            </a:r>
          </a:p>
        </p:txBody>
      </p:sp>
      <p:sp>
        <p:nvSpPr>
          <p:cNvPr id="14347" name="Rectangle 23"/>
          <p:cNvSpPr>
            <a:spLocks noChangeArrowheads="1"/>
          </p:cNvSpPr>
          <p:nvPr/>
        </p:nvSpPr>
        <p:spPr bwMode="auto">
          <a:xfrm>
            <a:off x="1069975" y="2312988"/>
            <a:ext cx="3975100" cy="1016000"/>
          </a:xfrm>
          <a:prstGeom prst="rect">
            <a:avLst/>
          </a:prstGeom>
          <a:gradFill rotWithShape="1">
            <a:gsLst>
              <a:gs pos="0">
                <a:srgbClr val="7AF29F"/>
              </a:gs>
              <a:gs pos="100000">
                <a:srgbClr val="C3E1FD"/>
              </a:gs>
            </a:gsLst>
            <a:lin ang="5400000" scaled="1"/>
          </a:gradFill>
          <a:ln w="9525">
            <a:solidFill>
              <a:schemeClr val="tx1"/>
            </a:solidFill>
            <a:miter lim="800000"/>
            <a:headEnd/>
            <a:tailEnd/>
          </a:ln>
        </p:spPr>
        <p:txBody>
          <a:bodyPr wrap="none" anchor="ctr"/>
          <a:lstStyle/>
          <a:p>
            <a:pPr algn="ctr" defTabSz="914400"/>
            <a:endParaRPr lang="ru-RU"/>
          </a:p>
        </p:txBody>
      </p:sp>
      <p:sp>
        <p:nvSpPr>
          <p:cNvPr id="14348" name="Text Box 25"/>
          <p:cNvSpPr txBox="1">
            <a:spLocks noChangeArrowheads="1"/>
          </p:cNvSpPr>
          <p:nvPr/>
        </p:nvSpPr>
        <p:spPr bwMode="auto">
          <a:xfrm>
            <a:off x="1109663" y="2457450"/>
            <a:ext cx="3975100" cy="782638"/>
          </a:xfrm>
          <a:prstGeom prst="rect">
            <a:avLst/>
          </a:prstGeom>
          <a:noFill/>
          <a:ln w="9525">
            <a:noFill/>
            <a:miter lim="800000"/>
            <a:headEnd/>
            <a:tailEnd/>
          </a:ln>
        </p:spPr>
        <p:txBody>
          <a:bodyPr>
            <a:spAutoFit/>
          </a:bodyPr>
          <a:lstStyle/>
          <a:p>
            <a:pPr algn="ctr" defTabSz="914400">
              <a:lnSpc>
                <a:spcPct val="50000"/>
              </a:lnSpc>
              <a:spcBef>
                <a:spcPct val="50000"/>
              </a:spcBef>
            </a:pPr>
            <a:r>
              <a:rPr lang="ru-RU"/>
              <a:t>из них: </a:t>
            </a:r>
          </a:p>
          <a:p>
            <a:pPr algn="ctr" defTabSz="914400">
              <a:lnSpc>
                <a:spcPct val="50000"/>
              </a:lnSpc>
              <a:spcBef>
                <a:spcPct val="50000"/>
              </a:spcBef>
            </a:pPr>
            <a:r>
              <a:rPr lang="ru-RU"/>
              <a:t>научно-педагогических работников</a:t>
            </a:r>
          </a:p>
          <a:p>
            <a:pPr defTabSz="914400">
              <a:lnSpc>
                <a:spcPct val="50000"/>
              </a:lnSpc>
              <a:spcBef>
                <a:spcPct val="50000"/>
              </a:spcBef>
            </a:pPr>
            <a:r>
              <a:rPr lang="ru-RU"/>
              <a:t>                       120 человек</a:t>
            </a:r>
          </a:p>
        </p:txBody>
      </p:sp>
      <p:sp>
        <p:nvSpPr>
          <p:cNvPr id="14349" name="AutoShape 29"/>
          <p:cNvSpPr>
            <a:spLocks noChangeArrowheads="1"/>
          </p:cNvSpPr>
          <p:nvPr/>
        </p:nvSpPr>
        <p:spPr bwMode="auto">
          <a:xfrm>
            <a:off x="5722938" y="2108200"/>
            <a:ext cx="4819650" cy="1274763"/>
          </a:xfrm>
          <a:prstGeom prst="wave">
            <a:avLst>
              <a:gd name="adj1" fmla="val 13005"/>
              <a:gd name="adj2" fmla="val 0"/>
            </a:avLst>
          </a:prstGeom>
          <a:gradFill rotWithShape="1">
            <a:gsLst>
              <a:gs pos="0">
                <a:srgbClr val="D2E9FE"/>
              </a:gs>
              <a:gs pos="100000">
                <a:srgbClr val="A0F078"/>
              </a:gs>
            </a:gsLst>
            <a:lin ang="5400000" scaled="1"/>
          </a:gradFill>
          <a:ln w="9525">
            <a:solidFill>
              <a:schemeClr val="tx1"/>
            </a:solidFill>
            <a:round/>
            <a:headEnd/>
            <a:tailEnd/>
          </a:ln>
        </p:spPr>
        <p:txBody>
          <a:bodyPr wrap="none" anchor="ctr"/>
          <a:lstStyle/>
          <a:p>
            <a:pPr algn="ctr" defTabSz="914400"/>
            <a:endParaRPr lang="ru-RU"/>
          </a:p>
        </p:txBody>
      </p:sp>
      <p:sp>
        <p:nvSpPr>
          <p:cNvPr id="14350" name="Text Box 31"/>
          <p:cNvSpPr txBox="1">
            <a:spLocks noChangeArrowheads="1"/>
          </p:cNvSpPr>
          <p:nvPr/>
        </p:nvSpPr>
        <p:spPr bwMode="auto">
          <a:xfrm>
            <a:off x="5919788" y="2576513"/>
            <a:ext cx="4549775" cy="506412"/>
          </a:xfrm>
          <a:prstGeom prst="rect">
            <a:avLst/>
          </a:prstGeom>
          <a:noFill/>
          <a:ln w="9525">
            <a:noFill/>
            <a:miter lim="800000"/>
            <a:headEnd/>
            <a:tailEnd/>
          </a:ln>
        </p:spPr>
        <p:txBody>
          <a:bodyPr>
            <a:spAutoFit/>
          </a:bodyPr>
          <a:lstStyle/>
          <a:p>
            <a:pPr algn="ctr" defTabSz="914400">
              <a:lnSpc>
                <a:spcPct val="50000"/>
              </a:lnSpc>
              <a:spcBef>
                <a:spcPct val="50000"/>
              </a:spcBef>
            </a:pPr>
            <a:r>
              <a:rPr lang="ru-RU"/>
              <a:t>Общая численность членов Профсоюза</a:t>
            </a:r>
          </a:p>
          <a:p>
            <a:pPr algn="ctr" defTabSz="914400">
              <a:lnSpc>
                <a:spcPct val="50000"/>
              </a:lnSpc>
              <a:spcBef>
                <a:spcPct val="50000"/>
              </a:spcBef>
            </a:pPr>
            <a:r>
              <a:rPr lang="ru-RU"/>
              <a:t>        120 человек</a:t>
            </a:r>
          </a:p>
        </p:txBody>
      </p:sp>
      <p:sp>
        <p:nvSpPr>
          <p:cNvPr id="14351" name="AutoShape 37"/>
          <p:cNvSpPr>
            <a:spLocks noChangeArrowheads="1"/>
          </p:cNvSpPr>
          <p:nvPr/>
        </p:nvSpPr>
        <p:spPr bwMode="auto">
          <a:xfrm>
            <a:off x="3729038" y="3713163"/>
            <a:ext cx="4416425" cy="2128837"/>
          </a:xfrm>
          <a:prstGeom prst="irregularSeal1">
            <a:avLst/>
          </a:prstGeom>
          <a:gradFill rotWithShape="1">
            <a:gsLst>
              <a:gs pos="0">
                <a:srgbClr val="A0F078"/>
              </a:gs>
              <a:gs pos="100000">
                <a:srgbClr val="C3E1FD"/>
              </a:gs>
            </a:gsLst>
            <a:lin ang="18900000" scaled="1"/>
          </a:gradFill>
          <a:ln w="9525">
            <a:solidFill>
              <a:schemeClr val="tx1"/>
            </a:solidFill>
            <a:miter lim="800000"/>
            <a:headEnd/>
            <a:tailEnd/>
          </a:ln>
        </p:spPr>
        <p:txBody>
          <a:bodyPr wrap="none" anchor="ctr"/>
          <a:lstStyle/>
          <a:p>
            <a:pPr algn="ctr" defTabSz="914400"/>
            <a:endParaRPr lang="ru-RU"/>
          </a:p>
        </p:txBody>
      </p:sp>
      <p:sp>
        <p:nvSpPr>
          <p:cNvPr id="14352" name="AutoShape 41"/>
          <p:cNvSpPr>
            <a:spLocks noChangeArrowheads="1"/>
          </p:cNvSpPr>
          <p:nvPr/>
        </p:nvSpPr>
        <p:spPr bwMode="auto">
          <a:xfrm>
            <a:off x="5892800" y="3154363"/>
            <a:ext cx="88900" cy="1119187"/>
          </a:xfrm>
          <a:prstGeom prst="downArrow">
            <a:avLst>
              <a:gd name="adj1" fmla="val 50000"/>
              <a:gd name="adj2" fmla="val 314732"/>
            </a:avLst>
          </a:prstGeom>
          <a:solidFill>
            <a:schemeClr val="accent1"/>
          </a:solidFill>
          <a:ln w="9525">
            <a:solidFill>
              <a:schemeClr val="tx1"/>
            </a:solidFill>
            <a:miter lim="800000"/>
            <a:headEnd/>
            <a:tailEnd/>
          </a:ln>
        </p:spPr>
        <p:txBody>
          <a:bodyPr wrap="none" anchor="ctr"/>
          <a:lstStyle/>
          <a:p>
            <a:endParaRPr lang="ru-RU"/>
          </a:p>
        </p:txBody>
      </p:sp>
      <p:sp>
        <p:nvSpPr>
          <p:cNvPr id="14353" name="Text Box 42"/>
          <p:cNvSpPr txBox="1">
            <a:spLocks noChangeArrowheads="1"/>
          </p:cNvSpPr>
          <p:nvPr/>
        </p:nvSpPr>
        <p:spPr bwMode="auto">
          <a:xfrm>
            <a:off x="4632325" y="4333875"/>
            <a:ext cx="2798763" cy="915988"/>
          </a:xfrm>
          <a:prstGeom prst="rect">
            <a:avLst/>
          </a:prstGeom>
          <a:noFill/>
          <a:ln w="9525">
            <a:noFill/>
            <a:miter lim="800000"/>
            <a:headEnd/>
            <a:tailEnd/>
          </a:ln>
        </p:spPr>
        <p:txBody>
          <a:bodyPr>
            <a:spAutoFit/>
          </a:bodyPr>
          <a:lstStyle/>
          <a:p>
            <a:pPr algn="ctr" defTabSz="914400"/>
            <a:r>
              <a:rPr lang="ru-RU"/>
              <a:t>Охват профсоюзным</a:t>
            </a:r>
          </a:p>
          <a:p>
            <a:pPr algn="ctr" defTabSz="914400"/>
            <a:r>
              <a:rPr lang="ru-RU"/>
              <a:t>членством работающих-</a:t>
            </a:r>
          </a:p>
          <a:p>
            <a:pPr algn="ctr" defTabSz="914400"/>
            <a:r>
              <a:rPr lang="ru-RU"/>
              <a:t>35%</a:t>
            </a:r>
          </a:p>
        </p:txBody>
      </p:sp>
      <p:sp>
        <p:nvSpPr>
          <p:cNvPr id="14354" name="AutoShape 43"/>
          <p:cNvSpPr>
            <a:spLocks noChangeArrowheads="1"/>
          </p:cNvSpPr>
          <p:nvPr/>
        </p:nvSpPr>
        <p:spPr bwMode="auto">
          <a:xfrm>
            <a:off x="9852025" y="3368675"/>
            <a:ext cx="104775" cy="842963"/>
          </a:xfrm>
          <a:prstGeom prst="downArrow">
            <a:avLst>
              <a:gd name="adj1" fmla="val 50000"/>
              <a:gd name="adj2" fmla="val 201136"/>
            </a:avLst>
          </a:prstGeom>
          <a:solidFill>
            <a:schemeClr val="accent1"/>
          </a:solidFill>
          <a:ln w="9525">
            <a:solidFill>
              <a:schemeClr val="tx1"/>
            </a:solidFill>
            <a:miter lim="800000"/>
            <a:headEnd/>
            <a:tailEnd/>
          </a:ln>
        </p:spPr>
        <p:txBody>
          <a:bodyPr wrap="none" anchor="ctr"/>
          <a:lstStyle/>
          <a:p>
            <a:endParaRPr lang="ru-RU"/>
          </a:p>
        </p:txBody>
      </p:sp>
      <p:sp>
        <p:nvSpPr>
          <p:cNvPr id="14355" name="AutoShape 37"/>
          <p:cNvSpPr>
            <a:spLocks noChangeArrowheads="1"/>
          </p:cNvSpPr>
          <p:nvPr/>
        </p:nvSpPr>
        <p:spPr bwMode="auto">
          <a:xfrm>
            <a:off x="8018463" y="3744913"/>
            <a:ext cx="3789362" cy="1820862"/>
          </a:xfrm>
          <a:prstGeom prst="irregularSeal1">
            <a:avLst/>
          </a:prstGeom>
          <a:gradFill rotWithShape="1">
            <a:gsLst>
              <a:gs pos="0">
                <a:srgbClr val="C3E1FD"/>
              </a:gs>
              <a:gs pos="100000">
                <a:srgbClr val="A0F078"/>
              </a:gs>
            </a:gsLst>
            <a:lin ang="18900000" scaled="1"/>
          </a:gradFill>
          <a:ln w="9525">
            <a:solidFill>
              <a:schemeClr val="tx1"/>
            </a:solidFill>
            <a:miter lim="800000"/>
            <a:headEnd/>
            <a:tailEnd/>
          </a:ln>
        </p:spPr>
        <p:txBody>
          <a:bodyPr wrap="none" anchor="ctr"/>
          <a:lstStyle/>
          <a:p>
            <a:pPr algn="ctr" defTabSz="914400"/>
            <a:endParaRPr lang="ru-RU"/>
          </a:p>
        </p:txBody>
      </p:sp>
      <p:pic>
        <p:nvPicPr>
          <p:cNvPr id="14356" name="Picture 47" descr="человечки"/>
          <p:cNvPicPr>
            <a:picLocks noChangeAspect="1" noChangeArrowheads="1"/>
          </p:cNvPicPr>
          <p:nvPr/>
        </p:nvPicPr>
        <p:blipFill>
          <a:blip r:embed="rId5"/>
          <a:srcRect/>
          <a:stretch>
            <a:fillRect/>
          </a:stretch>
        </p:blipFill>
        <p:spPr bwMode="auto">
          <a:xfrm>
            <a:off x="9593263" y="5432425"/>
            <a:ext cx="1747837" cy="1123950"/>
          </a:xfrm>
          <a:prstGeom prst="rect">
            <a:avLst/>
          </a:prstGeom>
          <a:noFill/>
          <a:ln w="9525">
            <a:noFill/>
            <a:miter lim="800000"/>
            <a:headEnd/>
            <a:tailEnd/>
          </a:ln>
        </p:spPr>
      </p:pic>
      <p:sp>
        <p:nvSpPr>
          <p:cNvPr id="14357" name="Text Box 48"/>
          <p:cNvSpPr txBox="1">
            <a:spLocks noChangeArrowheads="1"/>
          </p:cNvSpPr>
          <p:nvPr/>
        </p:nvSpPr>
        <p:spPr bwMode="auto">
          <a:xfrm>
            <a:off x="8815388" y="4333875"/>
            <a:ext cx="2332037" cy="703263"/>
          </a:xfrm>
          <a:prstGeom prst="rect">
            <a:avLst/>
          </a:prstGeom>
          <a:noFill/>
          <a:ln w="9525">
            <a:noFill/>
            <a:miter lim="800000"/>
            <a:headEnd/>
            <a:tailEnd/>
          </a:ln>
        </p:spPr>
        <p:txBody>
          <a:bodyPr>
            <a:spAutoFit/>
          </a:bodyPr>
          <a:lstStyle/>
          <a:p>
            <a:pPr algn="ctr" defTabSz="914400">
              <a:lnSpc>
                <a:spcPct val="50000"/>
              </a:lnSpc>
              <a:spcBef>
                <a:spcPct val="50000"/>
              </a:spcBef>
            </a:pPr>
            <a:r>
              <a:rPr lang="ru-RU" sz="1600"/>
              <a:t>Принято в Профсоюз</a:t>
            </a:r>
          </a:p>
          <a:p>
            <a:pPr algn="ctr" defTabSz="914400">
              <a:lnSpc>
                <a:spcPct val="50000"/>
              </a:lnSpc>
              <a:spcBef>
                <a:spcPct val="50000"/>
              </a:spcBef>
            </a:pPr>
            <a:r>
              <a:rPr lang="ru-RU" sz="1600"/>
              <a:t> в 2022 г.</a:t>
            </a:r>
          </a:p>
          <a:p>
            <a:pPr algn="ctr" defTabSz="914400">
              <a:lnSpc>
                <a:spcPct val="50000"/>
              </a:lnSpc>
              <a:spcBef>
                <a:spcPct val="50000"/>
              </a:spcBef>
            </a:pPr>
            <a:r>
              <a:rPr lang="ru-RU" sz="1600"/>
              <a:t>12 человек</a:t>
            </a:r>
          </a:p>
        </p:txBody>
      </p:sp>
      <p:sp>
        <p:nvSpPr>
          <p:cNvPr id="14358" name="WordArt 24"/>
          <p:cNvSpPr>
            <a:spLocks noChangeArrowheads="1" noChangeShapeType="1" noTextEdit="1"/>
          </p:cNvSpPr>
          <p:nvPr/>
        </p:nvSpPr>
        <p:spPr bwMode="auto">
          <a:xfrm>
            <a:off x="2900363" y="320675"/>
            <a:ext cx="6581775" cy="504825"/>
          </a:xfrm>
          <a:prstGeom prst="rect">
            <a:avLst/>
          </a:prstGeom>
        </p:spPr>
        <p:txBody>
          <a:bodyPr wrap="none" fromWordArt="1">
            <a:prstTxWarp prst="textPlain">
              <a:avLst>
                <a:gd name="adj" fmla="val 50000"/>
              </a:avLst>
            </a:prstTxWarp>
          </a:bodyPr>
          <a:lstStyle/>
          <a:p>
            <a:pPr algn="ctr"/>
            <a:r>
              <a:rPr lang="ru-RU" sz="3200" kern="10">
                <a:ln w="19050">
                  <a:solidFill>
                    <a:srgbClr val="99CCFF"/>
                  </a:solidFill>
                  <a:round/>
                  <a:headEnd/>
                  <a:tailEnd/>
                </a:ln>
                <a:solidFill>
                  <a:srgbClr val="0066CC"/>
                </a:solidFill>
                <a:effectLst>
                  <a:outerShdw dist="35921" dir="2700000" algn="ctr" rotWithShape="0">
                    <a:srgbClr val="990000"/>
                  </a:outerShdw>
                </a:effectLst>
                <a:latin typeface="Impact"/>
              </a:rPr>
              <a:t>ОБЩАЯ ХАРАКТЕРИСТИКА ОРГАНИЗАЦИИ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562DE342-324B-429A-834E-CE7895E2EB1F}" type="slidenum">
              <a:rPr lang="ru-RU">
                <a:latin typeface="Arial" panose="020B0604020202020204" pitchFamily="34" charset="0"/>
                <a:cs typeface="Arial" panose="020B0604020202020204" pitchFamily="34" charset="0"/>
              </a:rPr>
              <a:pPr>
                <a:defRPr/>
              </a:pPr>
              <a:t>3</a:t>
            </a:fld>
            <a:endParaRPr lang="ru-RU" dirty="0">
              <a:latin typeface="Arial" panose="020B0604020202020204" pitchFamily="34" charset="0"/>
              <a:cs typeface="Arial" panose="020B0604020202020204" pitchFamily="34" charset="0"/>
            </a:endParaRPr>
          </a:p>
        </p:txBody>
      </p:sp>
      <p:pic>
        <p:nvPicPr>
          <p:cNvPr id="15364" name="Рисунок 4"/>
          <p:cNvPicPr>
            <a:picLocks noChangeAspect="1"/>
          </p:cNvPicPr>
          <p:nvPr/>
        </p:nvPicPr>
        <p:blipFill>
          <a:blip r:embed="rId3"/>
          <a:srcRect/>
          <a:stretch>
            <a:fillRect/>
          </a:stretch>
        </p:blipFill>
        <p:spPr bwMode="auto">
          <a:xfrm>
            <a:off x="11293475" y="152400"/>
            <a:ext cx="676275" cy="1201738"/>
          </a:xfrm>
          <a:prstGeom prst="rect">
            <a:avLst/>
          </a:prstGeom>
          <a:noFill/>
          <a:ln w="9525">
            <a:noFill/>
            <a:miter lim="800000"/>
            <a:headEnd/>
            <a:tailEnd/>
          </a:ln>
        </p:spPr>
      </p:pic>
      <p:sp>
        <p:nvSpPr>
          <p:cNvPr id="15369" name="Text Box 9"/>
          <p:cNvSpPr txBox="1">
            <a:spLocks noChangeArrowheads="1"/>
          </p:cNvSpPr>
          <p:nvPr/>
        </p:nvSpPr>
        <p:spPr bwMode="auto">
          <a:xfrm>
            <a:off x="0" y="390525"/>
            <a:ext cx="11518900" cy="442913"/>
          </a:xfrm>
          <a:prstGeom prst="rect">
            <a:avLst/>
          </a:prstGeom>
          <a:noFill/>
          <a:ln w="9525">
            <a:noFill/>
            <a:miter lim="800000"/>
            <a:headEnd/>
            <a:tailEnd/>
          </a:ln>
          <a:effectLst/>
        </p:spPr>
        <p:txBody>
          <a:bodyPr>
            <a:spAutoFit/>
          </a:bodyPr>
          <a:lstStyle/>
          <a:p>
            <a:pPr algn="ctr" defTabSz="914400">
              <a:spcBef>
                <a:spcPct val="50000"/>
              </a:spcBef>
              <a:defRPr/>
            </a:pPr>
            <a:r>
              <a:rPr lang="ru-RU" sz="2300" b="1">
                <a:solidFill>
                  <a:srgbClr val="000066"/>
                </a:solidFill>
                <a:effectLst>
                  <a:outerShdw blurRad="38100" dist="38100" dir="2700000" algn="tl">
                    <a:srgbClr val="C0C0C0"/>
                  </a:outerShdw>
                </a:effectLst>
              </a:rPr>
              <a:t>Коллективный договор заключен на срок 2021-2023 гг.</a:t>
            </a:r>
          </a:p>
        </p:txBody>
      </p:sp>
      <p:sp>
        <p:nvSpPr>
          <p:cNvPr id="15366" name="Text Box 12"/>
          <p:cNvSpPr txBox="1">
            <a:spLocks noChangeArrowheads="1"/>
          </p:cNvSpPr>
          <p:nvPr/>
        </p:nvSpPr>
        <p:spPr bwMode="auto">
          <a:xfrm>
            <a:off x="4489450" y="1868488"/>
            <a:ext cx="7702550" cy="1069975"/>
          </a:xfrm>
          <a:prstGeom prst="rect">
            <a:avLst/>
          </a:prstGeom>
          <a:noFill/>
          <a:ln w="9525">
            <a:noFill/>
            <a:miter lim="800000"/>
            <a:headEnd/>
            <a:tailEnd/>
          </a:ln>
        </p:spPr>
        <p:txBody>
          <a:bodyPr>
            <a:spAutoFit/>
          </a:bodyPr>
          <a:lstStyle/>
          <a:p>
            <a:pPr defTabSz="914400">
              <a:spcBef>
                <a:spcPct val="50000"/>
              </a:spcBef>
            </a:pPr>
            <a:r>
              <a:rPr lang="ru-RU" sz="1600"/>
              <a:t>В сентябре 2021 г. от Новомосковского института РХТУ им. Д.И. Менделеева была  подана  заявка  на  участие  во  Всероссийском  конкурсе  на  лучший коллективный договор образовательной организации высшего образования. Были подготовлены все необходимые материалы и отправлены в Москву.</a:t>
            </a:r>
          </a:p>
        </p:txBody>
      </p:sp>
      <p:pic>
        <p:nvPicPr>
          <p:cNvPr id="15367" name="Picture 12" descr="koldogovor"/>
          <p:cNvPicPr>
            <a:picLocks noChangeAspect="1" noChangeArrowheads="1"/>
          </p:cNvPicPr>
          <p:nvPr/>
        </p:nvPicPr>
        <p:blipFill>
          <a:blip r:embed="rId4"/>
          <a:srcRect/>
          <a:stretch>
            <a:fillRect/>
          </a:stretch>
        </p:blipFill>
        <p:spPr bwMode="auto">
          <a:xfrm>
            <a:off x="330200" y="3670300"/>
            <a:ext cx="4030663" cy="2598738"/>
          </a:xfrm>
          <a:prstGeom prst="rect">
            <a:avLst/>
          </a:prstGeom>
          <a:noFill/>
          <a:ln w="9525">
            <a:noFill/>
            <a:miter lim="800000"/>
            <a:headEnd/>
            <a:tailEnd/>
          </a:ln>
        </p:spPr>
      </p:pic>
      <p:pic>
        <p:nvPicPr>
          <p:cNvPr id="15368" name="topimg1_0" descr="IMG_3528_787_590_90"/>
          <p:cNvPicPr>
            <a:picLocks noChangeAspect="1" noChangeArrowheads="1"/>
          </p:cNvPicPr>
          <p:nvPr/>
        </p:nvPicPr>
        <p:blipFill>
          <a:blip r:embed="rId5"/>
          <a:srcRect/>
          <a:stretch>
            <a:fillRect/>
          </a:stretch>
        </p:blipFill>
        <p:spPr bwMode="auto">
          <a:xfrm>
            <a:off x="328613" y="998538"/>
            <a:ext cx="4024312" cy="2540000"/>
          </a:xfrm>
          <a:prstGeom prst="rect">
            <a:avLst/>
          </a:prstGeom>
          <a:noFill/>
          <a:ln w="9525">
            <a:noFill/>
            <a:miter lim="800000"/>
            <a:headEnd/>
            <a:tailEnd/>
          </a:ln>
        </p:spPr>
      </p:pic>
      <p:sp>
        <p:nvSpPr>
          <p:cNvPr id="2" name="Text Box 14"/>
          <p:cNvSpPr txBox="1">
            <a:spLocks noChangeArrowheads="1"/>
          </p:cNvSpPr>
          <p:nvPr/>
        </p:nvSpPr>
        <p:spPr bwMode="auto">
          <a:xfrm>
            <a:off x="4602163" y="2825750"/>
            <a:ext cx="7110412"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15370" name="Text Box 16"/>
          <p:cNvSpPr txBox="1">
            <a:spLocks noChangeArrowheads="1"/>
          </p:cNvSpPr>
          <p:nvPr/>
        </p:nvSpPr>
        <p:spPr bwMode="auto">
          <a:xfrm>
            <a:off x="4603750" y="2609850"/>
            <a:ext cx="7253288" cy="366713"/>
          </a:xfrm>
          <a:prstGeom prst="rect">
            <a:avLst/>
          </a:prstGeom>
          <a:noFill/>
          <a:ln w="9525">
            <a:noFill/>
            <a:miter lim="800000"/>
            <a:headEnd/>
            <a:tailEnd/>
          </a:ln>
        </p:spPr>
        <p:txBody>
          <a:bodyPr>
            <a:spAutoFit/>
          </a:bodyPr>
          <a:lstStyle/>
          <a:p>
            <a:pPr defTabSz="914400">
              <a:spcBef>
                <a:spcPct val="50000"/>
              </a:spcBef>
            </a:pPr>
            <a:endParaRPr lang="ru-RU"/>
          </a:p>
        </p:txBody>
      </p:sp>
      <p:sp>
        <p:nvSpPr>
          <p:cNvPr id="15371" name="Text Box 17"/>
          <p:cNvSpPr txBox="1">
            <a:spLocks noChangeArrowheads="1"/>
          </p:cNvSpPr>
          <p:nvPr/>
        </p:nvSpPr>
        <p:spPr bwMode="auto">
          <a:xfrm>
            <a:off x="4633913" y="3163888"/>
            <a:ext cx="7558087" cy="2536825"/>
          </a:xfrm>
          <a:prstGeom prst="rect">
            <a:avLst/>
          </a:prstGeom>
          <a:noFill/>
          <a:ln w="9525">
            <a:noFill/>
            <a:miter lim="800000"/>
            <a:headEnd/>
            <a:tailEnd/>
          </a:ln>
        </p:spPr>
        <p:txBody>
          <a:bodyPr>
            <a:spAutoFit/>
          </a:bodyPr>
          <a:lstStyle/>
          <a:p>
            <a:pPr defTabSz="914400">
              <a:spcBef>
                <a:spcPct val="50000"/>
              </a:spcBef>
            </a:pPr>
            <a:r>
              <a:rPr lang="ru-RU" sz="1600"/>
              <a:t>В   результате   подведения   итогов   Всероссийского  конкурса  на  лучший коллективный договор образовательной организации высшего образования, НИ  РХТУ  им.  Д.И.   Менделеева    оказался   призером   в   номинации:                  за  «Лучший  коллективный  договор  в  реализации  норм,  положений и рекомендаций Отраслевого соглашения».</a:t>
            </a:r>
          </a:p>
          <a:p>
            <a:pPr defTabSz="914400">
              <a:spcBef>
                <a:spcPct val="50000"/>
              </a:spcBef>
            </a:pPr>
            <a:r>
              <a:rPr lang="ru-RU" sz="1600"/>
              <a:t>Директора Новомосковского института РХТУ им. Д.И. Менделеева Первухина В.Л. принято  решение   наградить  нагрудным   знаком      Профсоюза  «За социальное партнерство».                          </a:t>
            </a:r>
          </a:p>
          <a:p>
            <a:pPr defTabSz="914400">
              <a:spcBef>
                <a:spcPct val="50000"/>
              </a:spcBef>
            </a:pPr>
            <a:r>
              <a:rPr lang="ru-RU" sz="16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Объект 2"/>
          <p:cNvSpPr txBox="1">
            <a:spLocks/>
          </p:cNvSpPr>
          <p:nvPr/>
        </p:nvSpPr>
        <p:spPr bwMode="auto">
          <a:xfrm>
            <a:off x="0" y="2173288"/>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095EE332-9A08-4A70-A604-A63B4CA27539}" type="slidenum">
              <a:rPr lang="ru-RU">
                <a:latin typeface="Arial" panose="020B0604020202020204" pitchFamily="34" charset="0"/>
                <a:cs typeface="Arial" panose="020B0604020202020204" pitchFamily="34" charset="0"/>
              </a:rPr>
              <a:pPr>
                <a:defRPr/>
              </a:pPr>
              <a:t>4</a:t>
            </a:fld>
            <a:endParaRPr lang="ru-RU" dirty="0">
              <a:latin typeface="Arial" panose="020B0604020202020204" pitchFamily="34" charset="0"/>
              <a:cs typeface="Arial" panose="020B0604020202020204" pitchFamily="34" charset="0"/>
            </a:endParaRPr>
          </a:p>
        </p:txBody>
      </p:sp>
      <p:pic>
        <p:nvPicPr>
          <p:cNvPr id="16388" name="Рисунок 4"/>
          <p:cNvPicPr>
            <a:picLocks noChangeAspect="1"/>
          </p:cNvPicPr>
          <p:nvPr/>
        </p:nvPicPr>
        <p:blipFill>
          <a:blip r:embed="rId3"/>
          <a:srcRect/>
          <a:stretch>
            <a:fillRect/>
          </a:stretch>
        </p:blipFill>
        <p:spPr bwMode="auto">
          <a:xfrm>
            <a:off x="11229975" y="155575"/>
            <a:ext cx="676275" cy="1201738"/>
          </a:xfrm>
          <a:prstGeom prst="rect">
            <a:avLst/>
          </a:prstGeom>
          <a:noFill/>
          <a:ln w="9525">
            <a:noFill/>
            <a:miter lim="800000"/>
            <a:headEnd/>
            <a:tailEnd/>
          </a:ln>
        </p:spPr>
      </p:pic>
      <p:sp>
        <p:nvSpPr>
          <p:cNvPr id="16389" name="Прямоугольник 9"/>
          <p:cNvSpPr>
            <a:spLocks noChangeArrowheads="1"/>
          </p:cNvSpPr>
          <p:nvPr/>
        </p:nvSpPr>
        <p:spPr bwMode="auto">
          <a:xfrm>
            <a:off x="971550" y="266700"/>
            <a:ext cx="9105900" cy="396875"/>
          </a:xfrm>
          <a:prstGeom prst="rect">
            <a:avLst/>
          </a:prstGeom>
          <a:noFill/>
          <a:ln w="9525">
            <a:noFill/>
            <a:miter lim="800000"/>
            <a:headEnd/>
            <a:tailEnd/>
          </a:ln>
        </p:spPr>
        <p:txBody>
          <a:bodyPr>
            <a:spAutoFit/>
          </a:bodyPr>
          <a:lstStyle/>
          <a:p>
            <a:pPr algn="ctr">
              <a:defRPr/>
            </a:pPr>
            <a:r>
              <a:rPr lang="ru-RU" sz="2000" b="1">
                <a:solidFill>
                  <a:srgbClr val="045CB4"/>
                </a:solidFill>
                <a:effectLst>
                  <a:outerShdw blurRad="38100" dist="38100" dir="2700000" algn="tl">
                    <a:srgbClr val="C0C0C0"/>
                  </a:outerShdw>
                </a:effectLst>
                <a:latin typeface="Georgia" pitchFamily="18" charset="0"/>
              </a:rPr>
              <a:t>КОЛЛЕКТИВНЫЙ ДОГОВОР И ЕГО ОСНОВНЫЕ РАЗДЕЛЫ</a:t>
            </a:r>
            <a:endParaRPr lang="ru-RU" sz="2000" b="1">
              <a:solidFill>
                <a:srgbClr val="045CB4"/>
              </a:solidFill>
              <a:effectLst>
                <a:outerShdw blurRad="38100" dist="38100" dir="2700000" algn="tl">
                  <a:srgbClr val="C0C0C0"/>
                </a:outerShdw>
              </a:effectLst>
              <a:latin typeface="Calibri" pitchFamily="34" charset="0"/>
            </a:endParaRPr>
          </a:p>
        </p:txBody>
      </p:sp>
      <p:sp>
        <p:nvSpPr>
          <p:cNvPr id="16390" name="Блок-схема: перфолента 10"/>
          <p:cNvSpPr>
            <a:spLocks noChangeArrowheads="1"/>
          </p:cNvSpPr>
          <p:nvPr/>
        </p:nvSpPr>
        <p:spPr bwMode="auto">
          <a:xfrm>
            <a:off x="1246188" y="765175"/>
            <a:ext cx="4005262" cy="615950"/>
          </a:xfrm>
          <a:prstGeom prst="flowChartPunchedTape">
            <a:avLst/>
          </a:prstGeom>
          <a:gradFill rotWithShape="1">
            <a:gsLst>
              <a:gs pos="0">
                <a:srgbClr val="C3E1FD"/>
              </a:gs>
              <a:gs pos="100000">
                <a:srgbClr val="66FFFF"/>
              </a:gs>
            </a:gsLst>
            <a:lin ang="5400000" scaled="1"/>
          </a:gradFill>
          <a:ln w="12700" algn="ctr">
            <a:solidFill>
              <a:srgbClr val="41719C"/>
            </a:solidFill>
            <a:miter lim="800000"/>
            <a:headEnd/>
            <a:tailEnd/>
          </a:ln>
        </p:spPr>
        <p:txBody>
          <a:bodyPr anchor="ctr"/>
          <a:lstStyle/>
          <a:p>
            <a:pPr algn="ctr"/>
            <a:r>
              <a:rPr lang="ru-RU">
                <a:solidFill>
                  <a:srgbClr val="FFFFFF"/>
                </a:solidFill>
                <a:latin typeface="Calibri" pitchFamily="34" charset="0"/>
              </a:rPr>
              <a:t> </a:t>
            </a:r>
            <a:r>
              <a:rPr lang="ru-RU" altLang="zh-CN" sz="1400" b="1">
                <a:cs typeface="等线"/>
              </a:rPr>
              <a:t>ОБЩИЕ ПОЛОЖЕНИЯ</a:t>
            </a:r>
            <a:r>
              <a:rPr lang="ru-RU" altLang="zh-CN" sz="1400">
                <a:cs typeface="等线"/>
              </a:rPr>
              <a:t> </a:t>
            </a:r>
            <a:endParaRPr lang="ru-RU" sz="1400"/>
          </a:p>
        </p:txBody>
      </p:sp>
      <p:sp>
        <p:nvSpPr>
          <p:cNvPr id="16391" name="Блок-схема: перфолента 12"/>
          <p:cNvSpPr>
            <a:spLocks noChangeArrowheads="1"/>
          </p:cNvSpPr>
          <p:nvPr/>
        </p:nvSpPr>
        <p:spPr bwMode="auto">
          <a:xfrm>
            <a:off x="6188075" y="722313"/>
            <a:ext cx="4521200" cy="665162"/>
          </a:xfrm>
          <a:prstGeom prst="flowChartPunchedTape">
            <a:avLst/>
          </a:prstGeom>
          <a:gradFill rotWithShape="1">
            <a:gsLst>
              <a:gs pos="0">
                <a:srgbClr val="66CCFF"/>
              </a:gs>
              <a:gs pos="100000">
                <a:srgbClr val="66FFFF"/>
              </a:gs>
            </a:gsLst>
            <a:lin ang="5400000" scaled="1"/>
          </a:gradFill>
          <a:ln w="12700" algn="ctr">
            <a:solidFill>
              <a:srgbClr val="41719C"/>
            </a:solidFill>
            <a:miter lim="800000"/>
            <a:headEnd/>
            <a:tailEnd/>
          </a:ln>
        </p:spPr>
        <p:txBody>
          <a:bodyPr anchor="ctr"/>
          <a:lstStyle/>
          <a:p>
            <a:pPr algn="ctr"/>
            <a:r>
              <a:rPr lang="ru-RU" sz="1400" b="1"/>
              <a:t>ОХРАНА ТРУДА</a:t>
            </a:r>
          </a:p>
        </p:txBody>
      </p:sp>
      <p:sp>
        <p:nvSpPr>
          <p:cNvPr id="16392" name="Блок-схема: перфолента 14"/>
          <p:cNvSpPr>
            <a:spLocks noChangeArrowheads="1"/>
          </p:cNvSpPr>
          <p:nvPr/>
        </p:nvSpPr>
        <p:spPr bwMode="auto">
          <a:xfrm>
            <a:off x="1289050" y="2114550"/>
            <a:ext cx="3984625" cy="1017588"/>
          </a:xfrm>
          <a:prstGeom prst="flowChartPunchedTape">
            <a:avLst/>
          </a:prstGeom>
          <a:gradFill rotWithShape="1">
            <a:gsLst>
              <a:gs pos="0">
                <a:srgbClr val="66FFFF"/>
              </a:gs>
              <a:gs pos="100000">
                <a:srgbClr val="66CCFF"/>
              </a:gs>
            </a:gsLst>
            <a:lin ang="5400000" scaled="1"/>
          </a:gradFill>
          <a:ln w="12700" algn="ctr">
            <a:solidFill>
              <a:srgbClr val="41719C"/>
            </a:solidFill>
            <a:miter lim="800000"/>
            <a:headEnd/>
            <a:tailEnd/>
          </a:ln>
        </p:spPr>
        <p:txBody>
          <a:bodyPr anchor="ctr"/>
          <a:lstStyle/>
          <a:p>
            <a:pPr algn="ctr"/>
            <a:endParaRPr lang="ru-RU" sz="1600"/>
          </a:p>
          <a:p>
            <a:pPr algn="ctr"/>
            <a:r>
              <a:rPr lang="ru-RU" sz="1400" b="1"/>
              <a:t>ПОДГОТОВКА И ДОПОЛНИТЕЛЬНОЕ</a:t>
            </a:r>
          </a:p>
          <a:p>
            <a:pPr algn="ctr"/>
            <a:r>
              <a:rPr lang="ru-RU" sz="1400" b="1"/>
              <a:t> ПРОФЕССИОНАЛЬНОЕ ОБРАЗОВАНИЕ</a:t>
            </a:r>
          </a:p>
          <a:p>
            <a:pPr algn="ctr"/>
            <a:endParaRPr lang="ru-RU" sz="1400" b="1"/>
          </a:p>
        </p:txBody>
      </p:sp>
      <p:sp>
        <p:nvSpPr>
          <p:cNvPr id="16393" name="Блок-схема: перфолента 15"/>
          <p:cNvSpPr>
            <a:spLocks noChangeArrowheads="1"/>
          </p:cNvSpPr>
          <p:nvPr/>
        </p:nvSpPr>
        <p:spPr bwMode="auto">
          <a:xfrm>
            <a:off x="1298575" y="1331913"/>
            <a:ext cx="3975100" cy="871537"/>
          </a:xfrm>
          <a:prstGeom prst="flowChartPunchedTape">
            <a:avLst/>
          </a:prstGeom>
          <a:gradFill rotWithShape="1">
            <a:gsLst>
              <a:gs pos="0">
                <a:srgbClr val="66CCFF"/>
              </a:gs>
              <a:gs pos="100000">
                <a:srgbClr val="66FFFF"/>
              </a:gs>
            </a:gsLst>
            <a:lin ang="5400000" scaled="1"/>
          </a:gradFill>
          <a:ln w="12700" algn="ctr">
            <a:solidFill>
              <a:srgbClr val="41719C"/>
            </a:solidFill>
            <a:miter lim="800000"/>
            <a:headEnd/>
            <a:tailEnd/>
          </a:ln>
        </p:spPr>
        <p:txBody>
          <a:bodyPr anchor="ctr"/>
          <a:lstStyle/>
          <a:p>
            <a:pPr algn="ctr"/>
            <a:r>
              <a:rPr lang="ru-RU">
                <a:solidFill>
                  <a:srgbClr val="FFFFFF"/>
                </a:solidFill>
                <a:latin typeface="Calibri" pitchFamily="34" charset="0"/>
              </a:rPr>
              <a:t>   </a:t>
            </a:r>
            <a:r>
              <a:rPr lang="ru-RU" sz="1400" b="1"/>
              <a:t>ТРУДОВОЙ ДОГОВОР.</a:t>
            </a:r>
          </a:p>
          <a:p>
            <a:pPr algn="ctr"/>
            <a:r>
              <a:rPr lang="ru-RU" sz="1400" b="1"/>
              <a:t>ОБЕСПЕЧЕНИЕ ЗАНЯТОСТИ</a:t>
            </a:r>
          </a:p>
        </p:txBody>
      </p:sp>
      <p:sp>
        <p:nvSpPr>
          <p:cNvPr id="16394" name="Блок-схема: перфолента 16"/>
          <p:cNvSpPr>
            <a:spLocks noChangeArrowheads="1"/>
          </p:cNvSpPr>
          <p:nvPr/>
        </p:nvSpPr>
        <p:spPr bwMode="auto">
          <a:xfrm>
            <a:off x="6261100" y="1352550"/>
            <a:ext cx="4467225" cy="700088"/>
          </a:xfrm>
          <a:prstGeom prst="flowChartPunchedTape">
            <a:avLst/>
          </a:prstGeom>
          <a:gradFill rotWithShape="1">
            <a:gsLst>
              <a:gs pos="0">
                <a:srgbClr val="66FFFF"/>
              </a:gs>
              <a:gs pos="100000">
                <a:srgbClr val="66CCFF"/>
              </a:gs>
            </a:gsLst>
            <a:lin ang="5400000" scaled="1"/>
          </a:gradFill>
          <a:ln w="12700" algn="ctr">
            <a:solidFill>
              <a:srgbClr val="41719C"/>
            </a:solidFill>
            <a:miter lim="800000"/>
            <a:headEnd/>
            <a:tailEnd/>
          </a:ln>
        </p:spPr>
        <p:txBody>
          <a:bodyPr anchor="ctr"/>
          <a:lstStyle/>
          <a:p>
            <a:pPr algn="ctr"/>
            <a:r>
              <a:rPr lang="ru-RU" sz="1400" b="1"/>
              <a:t>СОЦИАЛЬНЫЕ ГАРАНТИИ РАБОТНИКАМ</a:t>
            </a:r>
            <a:r>
              <a:rPr lang="ru-RU" sz="1600"/>
              <a:t> </a:t>
            </a:r>
          </a:p>
        </p:txBody>
      </p:sp>
      <p:sp>
        <p:nvSpPr>
          <p:cNvPr id="16395" name="Блок-схема: перфолента 17"/>
          <p:cNvSpPr>
            <a:spLocks noChangeArrowheads="1"/>
          </p:cNvSpPr>
          <p:nvPr/>
        </p:nvSpPr>
        <p:spPr bwMode="auto">
          <a:xfrm>
            <a:off x="6272213" y="2074863"/>
            <a:ext cx="4540250" cy="788987"/>
          </a:xfrm>
          <a:prstGeom prst="flowChartPunchedTape">
            <a:avLst/>
          </a:prstGeom>
          <a:gradFill rotWithShape="1">
            <a:gsLst>
              <a:gs pos="0">
                <a:srgbClr val="66CCFF"/>
              </a:gs>
              <a:gs pos="100000">
                <a:srgbClr val="66FFFF"/>
              </a:gs>
            </a:gsLst>
            <a:lin ang="5400000" scaled="1"/>
          </a:gradFill>
          <a:ln w="12700" algn="ctr">
            <a:solidFill>
              <a:srgbClr val="41719C"/>
            </a:solidFill>
            <a:miter lim="800000"/>
            <a:headEnd/>
            <a:tailEnd/>
          </a:ln>
        </p:spPr>
        <p:txBody>
          <a:bodyPr anchor="ctr"/>
          <a:lstStyle/>
          <a:p>
            <a:pPr algn="ctr"/>
            <a:r>
              <a:rPr lang="ru-RU" sz="1400" b="1"/>
              <a:t>ГАРАНТИИ ДЕЯТЕЛЬНОСТИ ПРОФСОЮЗНОЙ ОРГАНИЗАЦИИ</a:t>
            </a:r>
          </a:p>
        </p:txBody>
      </p:sp>
      <p:sp>
        <p:nvSpPr>
          <p:cNvPr id="16396" name="Блок-схема: перфолента 12"/>
          <p:cNvSpPr>
            <a:spLocks noChangeArrowheads="1"/>
          </p:cNvSpPr>
          <p:nvPr/>
        </p:nvSpPr>
        <p:spPr bwMode="auto">
          <a:xfrm>
            <a:off x="1306513" y="3106738"/>
            <a:ext cx="3976687" cy="679450"/>
          </a:xfrm>
          <a:prstGeom prst="flowChartPunchedTape">
            <a:avLst/>
          </a:prstGeom>
          <a:gradFill rotWithShape="1">
            <a:gsLst>
              <a:gs pos="0">
                <a:srgbClr val="66CCFF"/>
              </a:gs>
              <a:gs pos="100000">
                <a:srgbClr val="66FFFF"/>
              </a:gs>
            </a:gsLst>
            <a:lin ang="5400000" scaled="1"/>
          </a:gradFill>
          <a:ln w="12700" algn="ctr">
            <a:solidFill>
              <a:srgbClr val="41719C"/>
            </a:solidFill>
            <a:miter lim="800000"/>
            <a:headEnd/>
            <a:tailEnd/>
          </a:ln>
        </p:spPr>
        <p:txBody>
          <a:bodyPr anchor="ctr"/>
          <a:lstStyle/>
          <a:p>
            <a:pPr algn="ctr"/>
            <a:r>
              <a:rPr lang="ru-RU" sz="1400" b="1"/>
              <a:t>ОПЛАТА ТРУДА</a:t>
            </a:r>
          </a:p>
        </p:txBody>
      </p:sp>
      <p:sp>
        <p:nvSpPr>
          <p:cNvPr id="16397" name="Блок-схема: перфолента 10"/>
          <p:cNvSpPr>
            <a:spLocks noChangeArrowheads="1"/>
          </p:cNvSpPr>
          <p:nvPr/>
        </p:nvSpPr>
        <p:spPr bwMode="auto">
          <a:xfrm>
            <a:off x="1298575" y="3763963"/>
            <a:ext cx="3995738" cy="831850"/>
          </a:xfrm>
          <a:prstGeom prst="flowChartPunchedTape">
            <a:avLst/>
          </a:prstGeom>
          <a:gradFill rotWithShape="1">
            <a:gsLst>
              <a:gs pos="0">
                <a:srgbClr val="66FFFF"/>
              </a:gs>
              <a:gs pos="100000">
                <a:srgbClr val="66CCFF"/>
              </a:gs>
            </a:gsLst>
            <a:lin ang="5400000" scaled="1"/>
          </a:gradFill>
          <a:ln w="12700" algn="ctr">
            <a:solidFill>
              <a:srgbClr val="41719C"/>
            </a:solidFill>
            <a:miter lim="800000"/>
            <a:headEnd/>
            <a:tailEnd/>
          </a:ln>
        </p:spPr>
        <p:txBody>
          <a:bodyPr anchor="ctr"/>
          <a:lstStyle/>
          <a:p>
            <a:pPr algn="ctr"/>
            <a:r>
              <a:rPr lang="ru-RU" sz="1400" b="1"/>
              <a:t>РАБОЧЕЕ ВРЕМЯ И ВРЕМЯ ОТДЫХА </a:t>
            </a:r>
          </a:p>
        </p:txBody>
      </p:sp>
      <p:sp>
        <p:nvSpPr>
          <p:cNvPr id="16398" name="Блок-схема: перфолента 12"/>
          <p:cNvSpPr>
            <a:spLocks noChangeArrowheads="1"/>
          </p:cNvSpPr>
          <p:nvPr/>
        </p:nvSpPr>
        <p:spPr bwMode="auto">
          <a:xfrm>
            <a:off x="6303963" y="2909888"/>
            <a:ext cx="4491037" cy="831850"/>
          </a:xfrm>
          <a:prstGeom prst="flowChartPunchedTape">
            <a:avLst/>
          </a:prstGeom>
          <a:gradFill rotWithShape="1">
            <a:gsLst>
              <a:gs pos="0">
                <a:srgbClr val="66FFFF"/>
              </a:gs>
              <a:gs pos="100000">
                <a:srgbClr val="66CCFF"/>
              </a:gs>
            </a:gsLst>
            <a:lin ang="5400000" scaled="1"/>
          </a:gradFill>
          <a:ln w="12700" algn="ctr">
            <a:solidFill>
              <a:srgbClr val="41719C"/>
            </a:solidFill>
            <a:miter lim="800000"/>
            <a:headEnd/>
            <a:tailEnd/>
          </a:ln>
        </p:spPr>
        <p:txBody>
          <a:bodyPr anchor="ctr"/>
          <a:lstStyle/>
          <a:p>
            <a:pPr algn="ctr"/>
            <a:r>
              <a:rPr lang="ru-RU" sz="1400" b="1"/>
              <a:t>ПОДДЕРЖКА МОЛОДЫХ СПЕЦИАЛИСТОВ </a:t>
            </a:r>
          </a:p>
        </p:txBody>
      </p:sp>
      <p:sp>
        <p:nvSpPr>
          <p:cNvPr id="16399" name="Блок-схема: перфолента 12"/>
          <p:cNvSpPr>
            <a:spLocks noChangeArrowheads="1"/>
          </p:cNvSpPr>
          <p:nvPr/>
        </p:nvSpPr>
        <p:spPr bwMode="auto">
          <a:xfrm>
            <a:off x="6342063" y="3786188"/>
            <a:ext cx="4479925" cy="728662"/>
          </a:xfrm>
          <a:prstGeom prst="flowChartPunchedTape">
            <a:avLst/>
          </a:prstGeom>
          <a:gradFill rotWithShape="1">
            <a:gsLst>
              <a:gs pos="0">
                <a:srgbClr val="66FFFF"/>
              </a:gs>
              <a:gs pos="100000">
                <a:srgbClr val="66CCFF"/>
              </a:gs>
            </a:gsLst>
            <a:lin ang="5400000" scaled="1"/>
          </a:gradFill>
          <a:ln w="12700" algn="ctr">
            <a:solidFill>
              <a:srgbClr val="41719C"/>
            </a:solidFill>
            <a:miter lim="800000"/>
            <a:headEnd/>
            <a:tailEnd/>
          </a:ln>
        </p:spPr>
        <p:txBody>
          <a:bodyPr anchor="ctr"/>
          <a:lstStyle/>
          <a:p>
            <a:pPr algn="ctr"/>
            <a:r>
              <a:rPr lang="ru-RU" sz="1400" b="1"/>
              <a:t>ЗАКЛЮЧИТЕЛЬНЫЕ ПОЛОЖЕНИЯ</a:t>
            </a:r>
            <a:r>
              <a:rPr lang="ru-RU" sz="1600"/>
              <a:t> </a:t>
            </a:r>
          </a:p>
        </p:txBody>
      </p:sp>
      <p:sp>
        <p:nvSpPr>
          <p:cNvPr id="16400" name="Text Box 17"/>
          <p:cNvSpPr txBox="1">
            <a:spLocks noChangeArrowheads="1"/>
          </p:cNvSpPr>
          <p:nvPr/>
        </p:nvSpPr>
        <p:spPr bwMode="auto">
          <a:xfrm>
            <a:off x="1171575" y="4675188"/>
            <a:ext cx="10633075" cy="2006600"/>
          </a:xfrm>
          <a:prstGeom prst="rect">
            <a:avLst/>
          </a:prstGeom>
          <a:noFill/>
          <a:ln w="9525">
            <a:noFill/>
            <a:miter lim="800000"/>
            <a:headEnd/>
            <a:tailEnd/>
          </a:ln>
        </p:spPr>
        <p:txBody>
          <a:bodyPr>
            <a:spAutoFit/>
          </a:bodyPr>
          <a:lstStyle/>
          <a:p>
            <a:pPr defTabSz="914400"/>
            <a:r>
              <a:rPr lang="ru-RU" sz="1400"/>
              <a:t>Приложение № 1 к Коллективному договору: ПОЛОЖЕНИЕ о мерах социальной поддержки работников Новомосковского института (филиала) федерального государственного бюджетного образовательного учреждения высшего образования «Российский химико-технологического университет имени Д.И. Менделеева».</a:t>
            </a:r>
          </a:p>
          <a:p>
            <a:pPr defTabSz="914400"/>
            <a:r>
              <a:rPr lang="ru-RU" sz="1400"/>
              <a:t>Приложение № 2 к Коллективному договору: ПОЛОЖЕНИЕ о комиссии по трудовым спорам Новомосковского института (филиала) федерального государственного бюджетного образовательного учреждения высшего образования «Российский химико-технологического университет имени Д.И. Менделеева».</a:t>
            </a:r>
          </a:p>
          <a:p>
            <a:pPr defTabSz="914400"/>
            <a:r>
              <a:rPr lang="ru-RU" sz="1400"/>
              <a:t>Приложение № 3 к Коллективному договору: ПОЛОЖЕНИЕ о комиссии по социальному страхованию Новомосковского института (филиала) федерального государственного бюджетного образовательного учреждения высшего образования «Российский химико-технологический университет имени Д.И. Менделеева».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513166DE-1B6E-4FD7-8043-DF7148DDDD91}" type="slidenum">
              <a:rPr lang="ru-RU">
                <a:latin typeface="Arial" panose="020B0604020202020204" pitchFamily="34" charset="0"/>
                <a:cs typeface="Arial" panose="020B0604020202020204" pitchFamily="34" charset="0"/>
              </a:rPr>
              <a:pPr>
                <a:defRPr/>
              </a:pPr>
              <a:t>5</a:t>
            </a:fld>
            <a:endParaRPr lang="ru-RU" dirty="0">
              <a:latin typeface="Arial" panose="020B0604020202020204" pitchFamily="34" charset="0"/>
              <a:cs typeface="Arial" panose="020B0604020202020204" pitchFamily="34" charset="0"/>
            </a:endParaRPr>
          </a:p>
        </p:txBody>
      </p:sp>
      <p:pic>
        <p:nvPicPr>
          <p:cNvPr id="17412" name="Рисунок 4"/>
          <p:cNvPicPr>
            <a:picLocks noChangeAspect="1"/>
          </p:cNvPicPr>
          <p:nvPr/>
        </p:nvPicPr>
        <p:blipFill>
          <a:blip r:embed="rId3"/>
          <a:srcRect/>
          <a:stretch>
            <a:fillRect/>
          </a:stretch>
        </p:blipFill>
        <p:spPr bwMode="auto">
          <a:xfrm>
            <a:off x="11196638" y="195263"/>
            <a:ext cx="676275" cy="1201737"/>
          </a:xfrm>
          <a:prstGeom prst="rect">
            <a:avLst/>
          </a:prstGeom>
          <a:noFill/>
          <a:ln w="9525">
            <a:noFill/>
            <a:miter lim="800000"/>
            <a:headEnd/>
            <a:tailEnd/>
          </a:ln>
        </p:spPr>
      </p:pic>
      <p:sp>
        <p:nvSpPr>
          <p:cNvPr id="17413" name="TextBox 8"/>
          <p:cNvSpPr txBox="1">
            <a:spLocks noChangeArrowheads="1"/>
          </p:cNvSpPr>
          <p:nvPr/>
        </p:nvSpPr>
        <p:spPr bwMode="auto">
          <a:xfrm>
            <a:off x="3740150" y="242888"/>
            <a:ext cx="4113213" cy="457200"/>
          </a:xfrm>
          <a:prstGeom prst="rect">
            <a:avLst/>
          </a:prstGeom>
          <a:noFill/>
          <a:ln w="9525">
            <a:noFill/>
            <a:miter lim="800000"/>
            <a:headEnd/>
            <a:tailEnd/>
          </a:ln>
        </p:spPr>
        <p:txBody>
          <a:bodyPr>
            <a:spAutoFit/>
          </a:bodyPr>
          <a:lstStyle/>
          <a:p>
            <a:pPr>
              <a:defRPr/>
            </a:pPr>
            <a:r>
              <a:rPr lang="ru-RU" sz="2400" b="1">
                <a:solidFill>
                  <a:srgbClr val="009900"/>
                </a:solidFill>
                <a:effectLst>
                  <a:outerShdw blurRad="38100" dist="38100" dir="2700000" algn="tl">
                    <a:srgbClr val="C0C0C0"/>
                  </a:outerShdw>
                </a:effectLst>
              </a:rPr>
              <a:t>ОПЛАТА ТРУДА</a:t>
            </a:r>
          </a:p>
        </p:txBody>
      </p:sp>
      <p:sp>
        <p:nvSpPr>
          <p:cNvPr id="17414" name="AutoShape 10"/>
          <p:cNvSpPr>
            <a:spLocks noChangeArrowheads="1"/>
          </p:cNvSpPr>
          <p:nvPr/>
        </p:nvSpPr>
        <p:spPr bwMode="auto">
          <a:xfrm>
            <a:off x="530225" y="854075"/>
            <a:ext cx="10502900" cy="677863"/>
          </a:xfrm>
          <a:prstGeom prst="homePlate">
            <a:avLst>
              <a:gd name="adj" fmla="val 387353"/>
            </a:avLst>
          </a:prstGeom>
          <a:gradFill rotWithShape="1">
            <a:gsLst>
              <a:gs pos="0">
                <a:srgbClr val="A4F6B2"/>
              </a:gs>
              <a:gs pos="100000">
                <a:srgbClr val="DDDDDD"/>
              </a:gs>
            </a:gsLst>
            <a:lin ang="5400000" scaled="1"/>
          </a:gradFill>
          <a:ln w="9525">
            <a:solidFill>
              <a:schemeClr val="tx1"/>
            </a:solidFill>
            <a:miter lim="800000"/>
            <a:headEnd/>
            <a:tailEnd/>
          </a:ln>
        </p:spPr>
        <p:txBody>
          <a:bodyPr wrap="none" anchor="ctr"/>
          <a:lstStyle/>
          <a:p>
            <a:pPr algn="ctr" defTabSz="914400"/>
            <a:endParaRPr lang="ru-RU"/>
          </a:p>
          <a:p>
            <a:pPr algn="ctr" defTabSz="914400"/>
            <a:r>
              <a:rPr lang="ru-RU" sz="1400" b="1"/>
              <a:t>С 01.01.2022 г. МРОТ составлял 13890 руб. С 01.06.2022 г. МРОТ составляет 15279 руб.</a:t>
            </a:r>
          </a:p>
          <a:p>
            <a:pPr algn="ctr" defTabSz="914400"/>
            <a:endParaRPr lang="ru-RU" b="1"/>
          </a:p>
        </p:txBody>
      </p:sp>
      <p:sp>
        <p:nvSpPr>
          <p:cNvPr id="17415" name="AutoShape 12"/>
          <p:cNvSpPr>
            <a:spLocks noChangeArrowheads="1"/>
          </p:cNvSpPr>
          <p:nvPr/>
        </p:nvSpPr>
        <p:spPr bwMode="auto">
          <a:xfrm>
            <a:off x="493713" y="2538413"/>
            <a:ext cx="10910887" cy="1254125"/>
          </a:xfrm>
          <a:prstGeom prst="homePlate">
            <a:avLst>
              <a:gd name="adj" fmla="val 217500"/>
            </a:avLst>
          </a:prstGeom>
          <a:gradFill rotWithShape="1">
            <a:gsLst>
              <a:gs pos="0">
                <a:srgbClr val="A4F6B2"/>
              </a:gs>
              <a:gs pos="100000">
                <a:srgbClr val="DDDDDD"/>
              </a:gs>
            </a:gsLst>
            <a:lin ang="5400000" scaled="1"/>
          </a:gradFill>
          <a:ln w="9525">
            <a:solidFill>
              <a:schemeClr val="tx1"/>
            </a:solidFill>
            <a:miter lim="800000"/>
            <a:headEnd/>
            <a:tailEnd/>
          </a:ln>
        </p:spPr>
        <p:txBody>
          <a:bodyPr wrap="none" anchor="ctr"/>
          <a:lstStyle/>
          <a:p>
            <a:pPr algn="ctr" defTabSz="914400"/>
            <a:r>
              <a:rPr lang="ru-RU" sz="1400" b="1"/>
              <a:t>Новомосковский институт является филиалом РХТУ им. Д.И. Менделеева. </a:t>
            </a:r>
          </a:p>
          <a:p>
            <a:pPr algn="ctr" defTabSz="914400"/>
            <a:r>
              <a:rPr lang="ru-RU" sz="1400" b="1"/>
              <a:t>В 2021 г. головной организацией проводилась работа по изысканию возможностей приведения</a:t>
            </a:r>
          </a:p>
          <a:p>
            <a:pPr algn="ctr" defTabSz="914400"/>
            <a:r>
              <a:rPr lang="ru-RU" sz="1400" b="1"/>
              <a:t> размеров должностных окладов в соответствие с Примерным положением об оплате труда </a:t>
            </a:r>
          </a:p>
          <a:p>
            <a:pPr algn="ctr" defTabSz="914400"/>
            <a:r>
              <a:rPr lang="ru-RU" sz="1400" b="1"/>
              <a:t>работников федеральных государственных бюджетных и автономных учреждений, </a:t>
            </a:r>
          </a:p>
          <a:p>
            <a:pPr algn="ctr" defTabSz="914400"/>
            <a:r>
              <a:rPr lang="ru-RU" sz="1400" b="1"/>
              <a:t>подведомственных Министерству науки и высшего образования РФ.</a:t>
            </a:r>
          </a:p>
        </p:txBody>
      </p:sp>
      <p:sp>
        <p:nvSpPr>
          <p:cNvPr id="17416" name="AutoShape 14"/>
          <p:cNvSpPr>
            <a:spLocks noChangeArrowheads="1"/>
          </p:cNvSpPr>
          <p:nvPr/>
        </p:nvSpPr>
        <p:spPr bwMode="auto">
          <a:xfrm>
            <a:off x="503238" y="3935413"/>
            <a:ext cx="10836275" cy="566737"/>
          </a:xfrm>
          <a:prstGeom prst="homePlate">
            <a:avLst>
              <a:gd name="adj" fmla="val 478012"/>
            </a:avLst>
          </a:prstGeom>
          <a:gradFill rotWithShape="1">
            <a:gsLst>
              <a:gs pos="0">
                <a:srgbClr val="DDDDDD"/>
              </a:gs>
              <a:gs pos="100000">
                <a:srgbClr val="A4F6B2"/>
              </a:gs>
            </a:gsLst>
            <a:lin ang="5400000" scaled="1"/>
          </a:gradFill>
          <a:ln w="9525">
            <a:solidFill>
              <a:schemeClr val="tx1"/>
            </a:solidFill>
            <a:miter lim="800000"/>
            <a:headEnd/>
            <a:tailEnd/>
          </a:ln>
        </p:spPr>
        <p:txBody>
          <a:bodyPr wrap="none" anchor="ctr"/>
          <a:lstStyle/>
          <a:p>
            <a:pPr algn="ctr" defTabSz="914400"/>
            <a:r>
              <a:rPr lang="ru-RU" sz="1400" b="1"/>
              <a:t>         Первым этапом стало приведение окладов научно-педагогических работников в соответствии Приказу №71.</a:t>
            </a:r>
          </a:p>
        </p:txBody>
      </p:sp>
      <p:sp>
        <p:nvSpPr>
          <p:cNvPr id="17417" name="AutoShape 18"/>
          <p:cNvSpPr>
            <a:spLocks noChangeArrowheads="1"/>
          </p:cNvSpPr>
          <p:nvPr/>
        </p:nvSpPr>
        <p:spPr bwMode="auto">
          <a:xfrm>
            <a:off x="523875" y="4645025"/>
            <a:ext cx="10922000" cy="892175"/>
          </a:xfrm>
          <a:prstGeom prst="homePlate">
            <a:avLst>
              <a:gd name="adj" fmla="val 306050"/>
            </a:avLst>
          </a:prstGeom>
          <a:gradFill rotWithShape="1">
            <a:gsLst>
              <a:gs pos="0">
                <a:srgbClr val="DDDDDD"/>
              </a:gs>
              <a:gs pos="100000">
                <a:srgbClr val="A4F6B2"/>
              </a:gs>
            </a:gsLst>
            <a:lin ang="5400000" scaled="1"/>
          </a:gradFill>
          <a:ln w="9525">
            <a:solidFill>
              <a:schemeClr val="tx1"/>
            </a:solidFill>
            <a:miter lim="800000"/>
            <a:headEnd/>
            <a:tailEnd/>
          </a:ln>
        </p:spPr>
        <p:txBody>
          <a:bodyPr wrap="none" anchor="ctr"/>
          <a:lstStyle/>
          <a:p>
            <a:pPr algn="ctr" defTabSz="914400"/>
            <a:r>
              <a:rPr lang="ru-RU" sz="1400" b="1"/>
              <a:t>По 68 из 80 позиций (85%) оклады приведены в соответствии с рекомендованными. Остальные, это в </a:t>
            </a:r>
          </a:p>
          <a:p>
            <a:pPr algn="ctr" defTabSz="914400"/>
            <a:r>
              <a:rPr lang="ru-RU" sz="1400" b="1"/>
              <a:t>основном рабочие специальности, привести оклады в соответствии рекомендованным, пока нет </a:t>
            </a:r>
          </a:p>
          <a:p>
            <a:pPr algn="ctr" defTabSz="914400"/>
            <a:r>
              <a:rPr lang="ru-RU" sz="1400" b="1"/>
              <a:t>финансовой возможности.</a:t>
            </a:r>
          </a:p>
        </p:txBody>
      </p:sp>
      <p:sp>
        <p:nvSpPr>
          <p:cNvPr id="17418" name="AutoShape 20"/>
          <p:cNvSpPr>
            <a:spLocks noChangeArrowheads="1"/>
          </p:cNvSpPr>
          <p:nvPr/>
        </p:nvSpPr>
        <p:spPr bwMode="auto">
          <a:xfrm>
            <a:off x="523875" y="5681663"/>
            <a:ext cx="10747375" cy="822325"/>
          </a:xfrm>
          <a:prstGeom prst="homePlate">
            <a:avLst>
              <a:gd name="adj" fmla="val 326737"/>
            </a:avLst>
          </a:prstGeom>
          <a:gradFill rotWithShape="1">
            <a:gsLst>
              <a:gs pos="0">
                <a:srgbClr val="A4F6B2"/>
              </a:gs>
              <a:gs pos="100000">
                <a:srgbClr val="DDDDDD"/>
              </a:gs>
            </a:gsLst>
            <a:lin ang="5400000" scaled="1"/>
          </a:gradFill>
          <a:ln w="9525">
            <a:solidFill>
              <a:schemeClr val="tx1"/>
            </a:solidFill>
            <a:miter lim="800000"/>
            <a:headEnd/>
            <a:tailEnd/>
          </a:ln>
        </p:spPr>
        <p:txBody>
          <a:bodyPr wrap="none" anchor="ctr"/>
          <a:lstStyle/>
          <a:p>
            <a:pPr algn="ctr" defTabSz="914400"/>
            <a:r>
              <a:rPr lang="ru-RU" sz="1400" b="1"/>
              <a:t>Администрация института регулярно информирует на заседаниях Ученого Совета о финансовом </a:t>
            </a:r>
          </a:p>
          <a:p>
            <a:pPr algn="ctr" defTabSz="914400"/>
            <a:r>
              <a:rPr lang="ru-RU" sz="1400" b="1"/>
              <a:t>положении института.</a:t>
            </a:r>
          </a:p>
        </p:txBody>
      </p:sp>
      <p:pic>
        <p:nvPicPr>
          <p:cNvPr id="17419" name="Рисунок 1"/>
          <p:cNvPicPr>
            <a:picLocks noChangeAspect="1" noChangeArrowheads="1"/>
          </p:cNvPicPr>
          <p:nvPr/>
        </p:nvPicPr>
        <p:blipFill>
          <a:blip r:embed="rId4"/>
          <a:srcRect/>
          <a:stretch>
            <a:fillRect/>
          </a:stretch>
        </p:blipFill>
        <p:spPr bwMode="auto">
          <a:xfrm>
            <a:off x="11423650" y="5053013"/>
            <a:ext cx="768350" cy="1368425"/>
          </a:xfrm>
          <a:prstGeom prst="rect">
            <a:avLst/>
          </a:prstGeom>
          <a:solidFill>
            <a:srgbClr val="FFFFFF">
              <a:alpha val="0"/>
            </a:srgbClr>
          </a:solidFill>
          <a:ln w="9525">
            <a:noFill/>
            <a:miter lim="800000"/>
            <a:headEnd/>
            <a:tailEnd/>
          </a:ln>
        </p:spPr>
      </p:pic>
      <p:sp>
        <p:nvSpPr>
          <p:cNvPr id="17420" name="AutoShape 16"/>
          <p:cNvSpPr>
            <a:spLocks noChangeArrowheads="1"/>
          </p:cNvSpPr>
          <p:nvPr/>
        </p:nvSpPr>
        <p:spPr bwMode="auto">
          <a:xfrm>
            <a:off x="554038" y="1654175"/>
            <a:ext cx="10748962" cy="700088"/>
          </a:xfrm>
          <a:prstGeom prst="homePlate">
            <a:avLst>
              <a:gd name="adj" fmla="val 383843"/>
            </a:avLst>
          </a:prstGeom>
          <a:gradFill rotWithShape="1">
            <a:gsLst>
              <a:gs pos="0">
                <a:srgbClr val="DDDDDD"/>
              </a:gs>
              <a:gs pos="100000">
                <a:srgbClr val="A4F6B2"/>
              </a:gs>
            </a:gsLst>
            <a:lin ang="5400000" scaled="1"/>
          </a:gradFill>
          <a:ln w="9525">
            <a:solidFill>
              <a:schemeClr val="tx1"/>
            </a:solidFill>
            <a:miter lim="800000"/>
            <a:headEnd/>
            <a:tailEnd/>
          </a:ln>
        </p:spPr>
        <p:txBody>
          <a:bodyPr wrap="none" anchor="ctr"/>
          <a:lstStyle/>
          <a:p>
            <a:pPr algn="ctr" defTabSz="914400"/>
            <a:r>
              <a:rPr lang="ru-RU" sz="1400" b="1"/>
              <a:t>В НИ РХТУ им. Д.И. Менделеева размеры окладов на соответствие МРОТ</a:t>
            </a:r>
            <a:r>
              <a:rPr lang="ru-RU" sz="1400"/>
              <a:t> </a:t>
            </a:r>
            <a:r>
              <a:rPr lang="ru-RU" sz="1400" b="1"/>
              <a:t>все время</a:t>
            </a:r>
            <a:r>
              <a:rPr lang="ru-RU" sz="1400"/>
              <a:t> </a:t>
            </a:r>
            <a:r>
              <a:rPr lang="ru-RU" sz="1400" b="1"/>
              <a:t>пересматриваются.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Объект 2"/>
          <p:cNvSpPr txBox="1">
            <a:spLocks/>
          </p:cNvSpPr>
          <p:nvPr/>
        </p:nvSpPr>
        <p:spPr bwMode="auto">
          <a:xfrm>
            <a:off x="1992313" y="1733550"/>
            <a:ext cx="8229600" cy="4348163"/>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B2591206-128F-4247-8177-C5DDADF6D058}" type="slidenum">
              <a:rPr lang="ru-RU">
                <a:latin typeface="Arial" panose="020B0604020202020204" pitchFamily="34" charset="0"/>
                <a:cs typeface="Arial" panose="020B0604020202020204" pitchFamily="34" charset="0"/>
              </a:rPr>
              <a:pPr>
                <a:defRPr/>
              </a:pPr>
              <a:t>6</a:t>
            </a:fld>
            <a:endParaRPr lang="ru-RU" dirty="0">
              <a:latin typeface="Arial" panose="020B0604020202020204" pitchFamily="34" charset="0"/>
              <a:cs typeface="Arial" panose="020B0604020202020204" pitchFamily="34" charset="0"/>
            </a:endParaRPr>
          </a:p>
        </p:txBody>
      </p:sp>
      <p:pic>
        <p:nvPicPr>
          <p:cNvPr id="18436" name="Рисунок 4"/>
          <p:cNvPicPr>
            <a:picLocks noChangeAspect="1"/>
          </p:cNvPicPr>
          <p:nvPr/>
        </p:nvPicPr>
        <p:blipFill>
          <a:blip r:embed="rId3"/>
          <a:srcRect/>
          <a:stretch>
            <a:fillRect/>
          </a:stretch>
        </p:blipFill>
        <p:spPr bwMode="auto">
          <a:xfrm>
            <a:off x="11231563" y="134938"/>
            <a:ext cx="676275" cy="1201737"/>
          </a:xfrm>
          <a:prstGeom prst="rect">
            <a:avLst/>
          </a:prstGeom>
          <a:noFill/>
          <a:ln w="9525">
            <a:noFill/>
            <a:miter lim="800000"/>
            <a:headEnd/>
            <a:tailEnd/>
          </a:ln>
        </p:spPr>
      </p:pic>
      <p:sp>
        <p:nvSpPr>
          <p:cNvPr id="18437" name="TextBox 5"/>
          <p:cNvSpPr txBox="1">
            <a:spLocks noChangeArrowheads="1"/>
          </p:cNvSpPr>
          <p:nvPr/>
        </p:nvSpPr>
        <p:spPr bwMode="auto">
          <a:xfrm>
            <a:off x="3992563" y="236538"/>
            <a:ext cx="5081587" cy="457200"/>
          </a:xfrm>
          <a:prstGeom prst="rect">
            <a:avLst/>
          </a:prstGeom>
          <a:noFill/>
          <a:ln w="9525">
            <a:noFill/>
            <a:miter lim="800000"/>
            <a:headEnd/>
            <a:tailEnd/>
          </a:ln>
        </p:spPr>
        <p:txBody>
          <a:bodyPr>
            <a:spAutoFit/>
          </a:bodyPr>
          <a:lstStyle/>
          <a:p>
            <a:pPr>
              <a:defRPr/>
            </a:pPr>
            <a:r>
              <a:rPr lang="ru-RU" sz="2400" b="1">
                <a:solidFill>
                  <a:srgbClr val="EC7728"/>
                </a:solidFill>
                <a:effectLst>
                  <a:outerShdw blurRad="38100" dist="38100" dir="2700000" algn="tl">
                    <a:srgbClr val="C0C0C0"/>
                  </a:outerShdw>
                </a:effectLst>
                <a:latin typeface="Calibri" pitchFamily="34" charset="0"/>
              </a:rPr>
              <a:t>ОХРАНА ТРУДА</a:t>
            </a:r>
          </a:p>
        </p:txBody>
      </p:sp>
      <p:sp>
        <p:nvSpPr>
          <p:cNvPr id="18438" name="Овал 8"/>
          <p:cNvSpPr>
            <a:spLocks noChangeArrowheads="1"/>
          </p:cNvSpPr>
          <p:nvPr/>
        </p:nvSpPr>
        <p:spPr bwMode="auto">
          <a:xfrm>
            <a:off x="1347788" y="892175"/>
            <a:ext cx="9309100" cy="1398588"/>
          </a:xfrm>
          <a:prstGeom prst="ellipse">
            <a:avLst/>
          </a:prstGeom>
          <a:gradFill rotWithShape="1">
            <a:gsLst>
              <a:gs pos="0">
                <a:srgbClr val="FFCC99"/>
              </a:gs>
              <a:gs pos="100000">
                <a:srgbClr val="FFFF99"/>
              </a:gs>
            </a:gsLst>
            <a:lin ang="5400000" scaled="1"/>
          </a:gradFill>
          <a:ln w="12700" algn="ctr">
            <a:solidFill>
              <a:srgbClr val="41719C"/>
            </a:solidFill>
            <a:miter lim="800000"/>
            <a:headEnd/>
            <a:tailEnd/>
          </a:ln>
        </p:spPr>
        <p:txBody>
          <a:bodyPr anchor="ctr"/>
          <a:lstStyle/>
          <a:p>
            <a:pPr algn="ctr"/>
            <a:r>
              <a:rPr lang="ru-RU">
                <a:latin typeface="Calibri" pitchFamily="34" charset="0"/>
              </a:rPr>
              <a:t>Затраты на обеспечение пожарной безопасности, электробезопасности и охране труда за 2022 год составили: </a:t>
            </a:r>
          </a:p>
          <a:p>
            <a:pPr algn="ctr"/>
            <a:r>
              <a:rPr lang="ru-RU"/>
              <a:t>7 991480,14 руб. </a:t>
            </a:r>
          </a:p>
        </p:txBody>
      </p:sp>
      <p:sp>
        <p:nvSpPr>
          <p:cNvPr id="18439" name="Овал 10"/>
          <p:cNvSpPr>
            <a:spLocks noChangeArrowheads="1"/>
          </p:cNvSpPr>
          <p:nvPr/>
        </p:nvSpPr>
        <p:spPr bwMode="auto">
          <a:xfrm>
            <a:off x="1514475" y="5186363"/>
            <a:ext cx="9577388" cy="1344612"/>
          </a:xfrm>
          <a:prstGeom prst="ellipse">
            <a:avLst/>
          </a:prstGeom>
          <a:gradFill rotWithShape="1">
            <a:gsLst>
              <a:gs pos="0">
                <a:srgbClr val="FFFF99"/>
              </a:gs>
              <a:gs pos="100000">
                <a:srgbClr val="FFCC99"/>
              </a:gs>
            </a:gsLst>
            <a:lin ang="5400000" scaled="1"/>
          </a:gradFill>
          <a:ln w="12700" algn="ctr">
            <a:solidFill>
              <a:srgbClr val="41719C"/>
            </a:solidFill>
            <a:miter lim="800000"/>
            <a:headEnd/>
            <a:tailEnd/>
          </a:ln>
        </p:spPr>
        <p:txBody>
          <a:bodyPr anchor="ctr"/>
          <a:lstStyle/>
          <a:p>
            <a:pPr algn="ctr"/>
            <a:r>
              <a:rPr lang="ru-RU"/>
              <a:t>Проведен медосмотр работников. </a:t>
            </a:r>
          </a:p>
          <a:p>
            <a:pPr algn="ctr"/>
            <a:r>
              <a:rPr lang="ru-RU"/>
              <a:t>Затраты в 2022 г. составили 502789,95 руб. </a:t>
            </a:r>
          </a:p>
        </p:txBody>
      </p:sp>
      <p:sp>
        <p:nvSpPr>
          <p:cNvPr id="18440" name="Oval 9"/>
          <p:cNvSpPr>
            <a:spLocks noChangeArrowheads="1"/>
          </p:cNvSpPr>
          <p:nvPr/>
        </p:nvSpPr>
        <p:spPr bwMode="auto">
          <a:xfrm>
            <a:off x="1428750" y="3902075"/>
            <a:ext cx="9707563" cy="1141413"/>
          </a:xfrm>
          <a:prstGeom prst="ellipse">
            <a:avLst/>
          </a:prstGeom>
          <a:gradFill rotWithShape="1">
            <a:gsLst>
              <a:gs pos="0">
                <a:srgbClr val="FFCC99"/>
              </a:gs>
              <a:gs pos="100000">
                <a:srgbClr val="FFFF99"/>
              </a:gs>
            </a:gsLst>
            <a:lin ang="5400000" scaled="1"/>
          </a:gradFill>
          <a:ln w="9525">
            <a:solidFill>
              <a:schemeClr val="tx1"/>
            </a:solidFill>
            <a:round/>
            <a:headEnd/>
            <a:tailEnd/>
          </a:ln>
        </p:spPr>
        <p:txBody>
          <a:bodyPr wrap="none" anchor="ctr"/>
          <a:lstStyle/>
          <a:p>
            <a:pPr algn="ctr" defTabSz="914400"/>
            <a:r>
              <a:rPr lang="ru-RU"/>
              <a:t>- Средства на приобретение спецодежды и СИЗ</a:t>
            </a:r>
          </a:p>
          <a:p>
            <a:pPr algn="ctr" defTabSz="914400"/>
            <a:r>
              <a:rPr lang="ru-RU"/>
              <a:t>  45241,12 руб. (передано головным учреждением). </a:t>
            </a:r>
          </a:p>
        </p:txBody>
      </p:sp>
      <p:pic>
        <p:nvPicPr>
          <p:cNvPr id="18441" name="Рисунок 1"/>
          <p:cNvPicPr>
            <a:picLocks noChangeAspect="1" noChangeArrowheads="1"/>
          </p:cNvPicPr>
          <p:nvPr/>
        </p:nvPicPr>
        <p:blipFill>
          <a:blip r:embed="rId4"/>
          <a:srcRect/>
          <a:stretch>
            <a:fillRect/>
          </a:stretch>
        </p:blipFill>
        <p:spPr bwMode="auto">
          <a:xfrm>
            <a:off x="185738" y="131763"/>
            <a:ext cx="1208087" cy="1323975"/>
          </a:xfrm>
          <a:prstGeom prst="rect">
            <a:avLst/>
          </a:prstGeom>
          <a:solidFill>
            <a:srgbClr val="FFFFFF">
              <a:alpha val="0"/>
            </a:srgbClr>
          </a:solidFill>
          <a:ln w="9525">
            <a:noFill/>
            <a:miter lim="800000"/>
            <a:headEnd/>
            <a:tailEnd/>
          </a:ln>
        </p:spPr>
      </p:pic>
      <p:sp>
        <p:nvSpPr>
          <p:cNvPr id="18442" name="Oval 9"/>
          <p:cNvSpPr>
            <a:spLocks noChangeArrowheads="1"/>
          </p:cNvSpPr>
          <p:nvPr/>
        </p:nvSpPr>
        <p:spPr bwMode="auto">
          <a:xfrm>
            <a:off x="1398588" y="2506663"/>
            <a:ext cx="9407525" cy="1255712"/>
          </a:xfrm>
          <a:prstGeom prst="ellipse">
            <a:avLst/>
          </a:prstGeom>
          <a:gradFill rotWithShape="1">
            <a:gsLst>
              <a:gs pos="0">
                <a:srgbClr val="FFFF99"/>
              </a:gs>
              <a:gs pos="100000">
                <a:srgbClr val="FFCC99"/>
              </a:gs>
            </a:gsLst>
            <a:lin ang="5400000" scaled="1"/>
          </a:gradFill>
          <a:ln w="9525">
            <a:solidFill>
              <a:schemeClr val="tx1"/>
            </a:solidFill>
            <a:round/>
            <a:headEnd/>
            <a:tailEnd/>
          </a:ln>
        </p:spPr>
        <p:txBody>
          <a:bodyPr wrap="none" anchor="ctr"/>
          <a:lstStyle/>
          <a:p>
            <a:pPr algn="ctr" defTabSz="914400"/>
            <a:endParaRPr lang="ru-RU"/>
          </a:p>
        </p:txBody>
      </p:sp>
      <p:sp>
        <p:nvSpPr>
          <p:cNvPr id="18443" name="Text Box 12"/>
          <p:cNvSpPr txBox="1">
            <a:spLocks noChangeArrowheads="1"/>
          </p:cNvSpPr>
          <p:nvPr/>
        </p:nvSpPr>
        <p:spPr bwMode="auto">
          <a:xfrm>
            <a:off x="3175000" y="2617788"/>
            <a:ext cx="6723063" cy="1190625"/>
          </a:xfrm>
          <a:prstGeom prst="rect">
            <a:avLst/>
          </a:prstGeom>
          <a:noFill/>
          <a:ln w="9525">
            <a:noFill/>
            <a:miter lim="800000"/>
            <a:headEnd/>
            <a:tailEnd/>
          </a:ln>
        </p:spPr>
        <p:txBody>
          <a:bodyPr>
            <a:spAutoFit/>
          </a:bodyPr>
          <a:lstStyle/>
          <a:p>
            <a:pPr defTabSz="914400"/>
            <a:r>
              <a:rPr lang="ru-RU" sz="1400"/>
              <a:t>   </a:t>
            </a:r>
            <a:r>
              <a:rPr lang="ru-RU"/>
              <a:t>- Проверка (испытание) пожарных кранов и гидрантов;</a:t>
            </a:r>
          </a:p>
          <a:p>
            <a:pPr defTabSz="914400"/>
            <a:r>
              <a:rPr lang="ru-RU"/>
              <a:t>   - Техническое обслуживание АПС;</a:t>
            </a:r>
          </a:p>
          <a:p>
            <a:pPr defTabSz="914400"/>
            <a:r>
              <a:rPr lang="ru-RU"/>
              <a:t>   - Услуги по охране объектов и имущества.</a:t>
            </a:r>
          </a:p>
          <a:p>
            <a:pPr defTabSz="914400"/>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2"/>
          <p:cNvSpPr txBox="1">
            <a:spLocks/>
          </p:cNvSpPr>
          <p:nvPr/>
        </p:nvSpPr>
        <p:spPr bwMode="auto">
          <a:xfrm>
            <a:off x="2001838"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B21812A4-E78B-4725-AB6E-3D9B7DF70AC9}" type="slidenum">
              <a:rPr lang="ru-RU">
                <a:latin typeface="Arial" panose="020B0604020202020204" pitchFamily="34" charset="0"/>
                <a:cs typeface="Arial" panose="020B0604020202020204" pitchFamily="34" charset="0"/>
              </a:rPr>
              <a:pPr>
                <a:defRPr/>
              </a:pPr>
              <a:t>7</a:t>
            </a:fld>
            <a:endParaRPr lang="ru-RU" dirty="0">
              <a:latin typeface="Arial" panose="020B0604020202020204" pitchFamily="34" charset="0"/>
              <a:cs typeface="Arial" panose="020B0604020202020204" pitchFamily="34" charset="0"/>
            </a:endParaRPr>
          </a:p>
        </p:txBody>
      </p:sp>
      <p:pic>
        <p:nvPicPr>
          <p:cNvPr id="19460" name="Рисунок 4"/>
          <p:cNvPicPr>
            <a:picLocks noChangeAspect="1"/>
          </p:cNvPicPr>
          <p:nvPr/>
        </p:nvPicPr>
        <p:blipFill>
          <a:blip r:embed="rId3"/>
          <a:srcRect/>
          <a:stretch>
            <a:fillRect/>
          </a:stretch>
        </p:blipFill>
        <p:spPr bwMode="auto">
          <a:xfrm>
            <a:off x="11096625" y="185738"/>
            <a:ext cx="676275" cy="1201737"/>
          </a:xfrm>
          <a:prstGeom prst="rect">
            <a:avLst/>
          </a:prstGeom>
          <a:noFill/>
          <a:ln w="9525">
            <a:noFill/>
            <a:miter lim="800000"/>
            <a:headEnd/>
            <a:tailEnd/>
          </a:ln>
        </p:spPr>
      </p:pic>
      <p:sp>
        <p:nvSpPr>
          <p:cNvPr id="19461" name="TextBox 5"/>
          <p:cNvSpPr txBox="1">
            <a:spLocks noChangeArrowheads="1"/>
          </p:cNvSpPr>
          <p:nvPr/>
        </p:nvSpPr>
        <p:spPr bwMode="auto">
          <a:xfrm>
            <a:off x="3640138" y="225425"/>
            <a:ext cx="5553075" cy="366713"/>
          </a:xfrm>
          <a:prstGeom prst="rect">
            <a:avLst/>
          </a:prstGeom>
          <a:noFill/>
          <a:ln w="9525">
            <a:noFill/>
            <a:miter lim="800000"/>
            <a:headEnd/>
            <a:tailEnd/>
          </a:ln>
        </p:spPr>
        <p:txBody>
          <a:bodyPr>
            <a:spAutoFit/>
          </a:bodyPr>
          <a:lstStyle/>
          <a:p>
            <a:pPr>
              <a:defRPr/>
            </a:pPr>
            <a:r>
              <a:rPr lang="ru-RU" b="1">
                <a:solidFill>
                  <a:srgbClr val="CC0099"/>
                </a:solidFill>
                <a:effectLst>
                  <a:outerShdw blurRad="38100" dist="38100" dir="2700000" algn="tl">
                    <a:srgbClr val="C0C0C0"/>
                  </a:outerShdw>
                </a:effectLst>
              </a:rPr>
              <a:t>СОЦИАЛЬНЫЕ ГАРАНТИИ РАБОТНИКАМ</a:t>
            </a:r>
            <a:r>
              <a:rPr lang="ru-RU">
                <a:solidFill>
                  <a:srgbClr val="CC0099"/>
                </a:solidFill>
              </a:rPr>
              <a:t> </a:t>
            </a:r>
          </a:p>
        </p:txBody>
      </p:sp>
      <p:sp>
        <p:nvSpPr>
          <p:cNvPr id="19462" name="Скругленный прямоугольник 8"/>
          <p:cNvSpPr>
            <a:spLocks noChangeArrowheads="1"/>
          </p:cNvSpPr>
          <p:nvPr/>
        </p:nvSpPr>
        <p:spPr bwMode="auto">
          <a:xfrm>
            <a:off x="763588" y="1081088"/>
            <a:ext cx="10204450" cy="896937"/>
          </a:xfrm>
          <a:prstGeom prst="roundRect">
            <a:avLst>
              <a:gd name="adj" fmla="val 16667"/>
            </a:avLst>
          </a:prstGeom>
          <a:gradFill rotWithShape="1">
            <a:gsLst>
              <a:gs pos="0">
                <a:srgbClr val="F1A0FA"/>
              </a:gs>
              <a:gs pos="100000">
                <a:srgbClr val="FADBFD"/>
              </a:gs>
            </a:gsLst>
            <a:lin ang="5400000" scaled="1"/>
          </a:gradFill>
          <a:ln w="12700" algn="ctr">
            <a:solidFill>
              <a:srgbClr val="41719C"/>
            </a:solidFill>
            <a:miter lim="800000"/>
            <a:headEnd/>
            <a:tailEnd/>
          </a:ln>
        </p:spPr>
        <p:txBody>
          <a:bodyPr anchor="ctr"/>
          <a:lstStyle/>
          <a:p>
            <a:pPr algn="ctr"/>
            <a:r>
              <a:rPr lang="ru-RU" sz="1400" b="1"/>
              <a:t>При наличии финансовой возможности может выделять средства на мероприятия, намеченные в «Положении о социальном фонде Новомосковского института РХТУ им. Д.И. Менделеева»: предоставлять работникам бесплатно спортивный зал, по согласованию с учебным отделом, для занятий физкультурой и спортом. Проводить культурно-просветительскую работу.</a:t>
            </a:r>
          </a:p>
        </p:txBody>
      </p:sp>
      <p:sp>
        <p:nvSpPr>
          <p:cNvPr id="19463" name="Скругленный прямоугольник 9"/>
          <p:cNvSpPr>
            <a:spLocks noChangeArrowheads="1"/>
          </p:cNvSpPr>
          <p:nvPr/>
        </p:nvSpPr>
        <p:spPr bwMode="auto">
          <a:xfrm>
            <a:off x="788988" y="2085975"/>
            <a:ext cx="10140950" cy="588963"/>
          </a:xfrm>
          <a:prstGeom prst="roundRect">
            <a:avLst>
              <a:gd name="adj" fmla="val 16667"/>
            </a:avLst>
          </a:prstGeom>
          <a:gradFill rotWithShape="1">
            <a:gsLst>
              <a:gs pos="0">
                <a:srgbClr val="FADBFD"/>
              </a:gs>
              <a:gs pos="100000">
                <a:srgbClr val="F1A0FA"/>
              </a:gs>
            </a:gsLst>
            <a:lin ang="5400000" scaled="1"/>
          </a:gradFill>
          <a:ln w="12700" algn="ctr">
            <a:solidFill>
              <a:srgbClr val="41719C"/>
            </a:solidFill>
            <a:miter lim="800000"/>
            <a:headEnd/>
            <a:tailEnd/>
          </a:ln>
        </p:spPr>
        <p:txBody>
          <a:bodyPr anchor="ctr"/>
          <a:lstStyle/>
          <a:p>
            <a:pPr algn="ctr"/>
            <a:endParaRPr lang="ru-RU" sz="1600"/>
          </a:p>
          <a:p>
            <a:pPr algn="ctr"/>
            <a:r>
              <a:rPr lang="ru-RU" sz="1400" b="1"/>
              <a:t>Обеспечивает для работников НИ РХТУ им. Д.И. Менделеева в установленном порядке профилактические осмотры, прививки и прохождение флюорографии.</a:t>
            </a:r>
          </a:p>
          <a:p>
            <a:pPr algn="ctr"/>
            <a:endParaRPr lang="ru-RU" sz="1400" b="1"/>
          </a:p>
        </p:txBody>
      </p:sp>
      <p:sp>
        <p:nvSpPr>
          <p:cNvPr id="19464" name="Скругленный прямоугольник 10"/>
          <p:cNvSpPr>
            <a:spLocks noChangeArrowheads="1"/>
          </p:cNvSpPr>
          <p:nvPr/>
        </p:nvSpPr>
        <p:spPr bwMode="auto">
          <a:xfrm>
            <a:off x="879475" y="3970338"/>
            <a:ext cx="10139363" cy="428625"/>
          </a:xfrm>
          <a:prstGeom prst="roundRect">
            <a:avLst>
              <a:gd name="adj" fmla="val 16667"/>
            </a:avLst>
          </a:prstGeom>
          <a:gradFill rotWithShape="1">
            <a:gsLst>
              <a:gs pos="0">
                <a:srgbClr val="F1A0FA"/>
              </a:gs>
              <a:gs pos="100000">
                <a:srgbClr val="FADBFD"/>
              </a:gs>
            </a:gsLst>
            <a:lin ang="5400000" scaled="1"/>
          </a:gradFill>
          <a:ln w="12700" algn="ctr">
            <a:solidFill>
              <a:srgbClr val="41719C"/>
            </a:solidFill>
            <a:miter lim="800000"/>
            <a:headEnd/>
            <a:tailEnd/>
          </a:ln>
        </p:spPr>
        <p:txBody>
          <a:bodyPr anchor="ctr"/>
          <a:lstStyle/>
          <a:p>
            <a:pPr algn="ctr"/>
            <a:r>
              <a:rPr lang="ru-RU" sz="1400" b="1"/>
              <a:t>Осуществляет работу по подготовке документов работников института для оформления пенсии.</a:t>
            </a:r>
          </a:p>
        </p:txBody>
      </p:sp>
      <p:sp>
        <p:nvSpPr>
          <p:cNvPr id="19465" name="Скругленный прямоугольник 11"/>
          <p:cNvSpPr>
            <a:spLocks noChangeArrowheads="1"/>
          </p:cNvSpPr>
          <p:nvPr/>
        </p:nvSpPr>
        <p:spPr bwMode="auto">
          <a:xfrm>
            <a:off x="847725" y="3319463"/>
            <a:ext cx="10160000" cy="555625"/>
          </a:xfrm>
          <a:prstGeom prst="roundRect">
            <a:avLst>
              <a:gd name="adj" fmla="val 16667"/>
            </a:avLst>
          </a:prstGeom>
          <a:gradFill rotWithShape="1">
            <a:gsLst>
              <a:gs pos="0">
                <a:srgbClr val="FADBFD"/>
              </a:gs>
              <a:gs pos="100000">
                <a:srgbClr val="F1A0FA"/>
              </a:gs>
            </a:gsLst>
            <a:lin ang="5400000" scaled="1"/>
          </a:gradFill>
          <a:ln w="12700" algn="ctr">
            <a:solidFill>
              <a:srgbClr val="41719C"/>
            </a:solidFill>
            <a:miter lim="800000"/>
            <a:headEnd/>
            <a:tailEnd/>
          </a:ln>
        </p:spPr>
        <p:txBody>
          <a:bodyPr anchor="ctr"/>
          <a:lstStyle/>
          <a:p>
            <a:pPr algn="ctr"/>
            <a:r>
              <a:rPr lang="ru-RU" sz="1400" b="1"/>
              <a:t>Осуществляет оказание материальной помощи в соответствии с Положением о социальной поддержки работников.</a:t>
            </a:r>
          </a:p>
        </p:txBody>
      </p:sp>
      <p:sp>
        <p:nvSpPr>
          <p:cNvPr id="19466" name="Скругленный прямоугольник 12"/>
          <p:cNvSpPr>
            <a:spLocks noChangeArrowheads="1"/>
          </p:cNvSpPr>
          <p:nvPr/>
        </p:nvSpPr>
        <p:spPr bwMode="auto">
          <a:xfrm>
            <a:off x="896938" y="5227638"/>
            <a:ext cx="10193337" cy="681037"/>
          </a:xfrm>
          <a:prstGeom prst="roundRect">
            <a:avLst>
              <a:gd name="adj" fmla="val 16667"/>
            </a:avLst>
          </a:prstGeom>
          <a:gradFill rotWithShape="1">
            <a:gsLst>
              <a:gs pos="0">
                <a:srgbClr val="F1A0FA"/>
              </a:gs>
              <a:gs pos="100000">
                <a:srgbClr val="FADBFD"/>
              </a:gs>
            </a:gsLst>
            <a:lin ang="5400000" scaled="1"/>
          </a:gradFill>
          <a:ln w="12700" algn="ctr">
            <a:solidFill>
              <a:srgbClr val="41719C"/>
            </a:solidFill>
            <a:miter lim="800000"/>
            <a:headEnd/>
            <a:tailEnd/>
          </a:ln>
        </p:spPr>
        <p:txBody>
          <a:bodyPr anchor="ctr"/>
          <a:lstStyle/>
          <a:p>
            <a:pPr algn="ctr"/>
            <a:r>
              <a:rPr lang="ru-RU" sz="1400" b="1"/>
              <a:t>Предоставляет транспорт для организации новогодних мероприятий для детей работников института, а также выделяет транспорт по просьбе Профкома  в коттеджный комплекс  «У реки» д. Бунырево, Москву и др. </a:t>
            </a:r>
          </a:p>
        </p:txBody>
      </p:sp>
      <p:sp>
        <p:nvSpPr>
          <p:cNvPr id="19467" name="Text Box 11"/>
          <p:cNvSpPr txBox="1">
            <a:spLocks noChangeArrowheads="1"/>
          </p:cNvSpPr>
          <p:nvPr/>
        </p:nvSpPr>
        <p:spPr bwMode="auto">
          <a:xfrm>
            <a:off x="2220913" y="728663"/>
            <a:ext cx="8626475" cy="366712"/>
          </a:xfrm>
          <a:prstGeom prst="rect">
            <a:avLst/>
          </a:prstGeom>
          <a:noFill/>
          <a:ln w="9525">
            <a:noFill/>
            <a:miter lim="800000"/>
            <a:headEnd/>
            <a:tailEnd/>
          </a:ln>
        </p:spPr>
        <p:txBody>
          <a:bodyPr>
            <a:spAutoFit/>
          </a:bodyPr>
          <a:lstStyle/>
          <a:p>
            <a:pPr defTabSz="914400"/>
            <a:r>
              <a:rPr lang="ru-RU" b="1"/>
              <a:t>В соответствии с коллективным договором работодатель:</a:t>
            </a:r>
          </a:p>
        </p:txBody>
      </p:sp>
      <p:sp>
        <p:nvSpPr>
          <p:cNvPr id="19468" name="Скругленный прямоугольник 9"/>
          <p:cNvSpPr>
            <a:spLocks noChangeArrowheads="1"/>
          </p:cNvSpPr>
          <p:nvPr/>
        </p:nvSpPr>
        <p:spPr bwMode="auto">
          <a:xfrm>
            <a:off x="898525" y="4462463"/>
            <a:ext cx="10152063" cy="639762"/>
          </a:xfrm>
          <a:prstGeom prst="roundRect">
            <a:avLst>
              <a:gd name="adj" fmla="val 16667"/>
            </a:avLst>
          </a:prstGeom>
          <a:gradFill rotWithShape="1">
            <a:gsLst>
              <a:gs pos="0">
                <a:srgbClr val="FADBFD"/>
              </a:gs>
              <a:gs pos="100000">
                <a:srgbClr val="F1A0FA"/>
              </a:gs>
            </a:gsLst>
            <a:lin ang="5400000" scaled="1"/>
          </a:gradFill>
          <a:ln w="12700" algn="ctr">
            <a:solidFill>
              <a:srgbClr val="41719C"/>
            </a:solidFill>
            <a:miter lim="800000"/>
            <a:headEnd/>
            <a:tailEnd/>
          </a:ln>
        </p:spPr>
        <p:txBody>
          <a:bodyPr anchor="ctr"/>
          <a:lstStyle/>
          <a:p>
            <a:pPr algn="ctr"/>
            <a:r>
              <a:rPr lang="ru-RU" sz="1400" b="1"/>
              <a:t>Производит выплаты единовременного пособия работникам института,</a:t>
            </a:r>
          </a:p>
          <a:p>
            <a:pPr algn="ctr"/>
            <a:r>
              <a:rPr lang="ru-RU" sz="1400" b="1"/>
              <a:t>увольняющимся в связи с выходом на пенсию по возрасту или по инвалидности. </a:t>
            </a:r>
          </a:p>
        </p:txBody>
      </p:sp>
      <p:sp>
        <p:nvSpPr>
          <p:cNvPr id="19469" name="Скругленный прямоугольник 10"/>
          <p:cNvSpPr>
            <a:spLocks noChangeArrowheads="1"/>
          </p:cNvSpPr>
          <p:nvPr/>
        </p:nvSpPr>
        <p:spPr bwMode="auto">
          <a:xfrm>
            <a:off x="876300" y="5995988"/>
            <a:ext cx="10223500" cy="703262"/>
          </a:xfrm>
          <a:prstGeom prst="roundRect">
            <a:avLst>
              <a:gd name="adj" fmla="val 16667"/>
            </a:avLst>
          </a:prstGeom>
          <a:gradFill rotWithShape="1">
            <a:gsLst>
              <a:gs pos="0">
                <a:srgbClr val="FADBFD"/>
              </a:gs>
              <a:gs pos="100000">
                <a:srgbClr val="F1A0FA"/>
              </a:gs>
            </a:gsLst>
            <a:lin ang="5400000" scaled="1"/>
          </a:gradFill>
          <a:ln w="12700" algn="ctr">
            <a:solidFill>
              <a:srgbClr val="41719C"/>
            </a:solidFill>
            <a:miter lim="800000"/>
            <a:headEnd/>
            <a:tailEnd/>
          </a:ln>
        </p:spPr>
        <p:txBody>
          <a:bodyPr anchor="ctr"/>
          <a:lstStyle/>
          <a:p>
            <a:pPr algn="ctr"/>
            <a:r>
              <a:rPr lang="ru-RU" sz="1400" b="1"/>
              <a:t>Поощряет работников Филиала, добросовестно исполняющих трудовые обязанности (объявление благодарности, Доска Почета, Почетные грамоты). За особые трудовые заслуги перед обществом и государством работники могут быть представлены к отраслевым и государственным наградам.</a:t>
            </a:r>
          </a:p>
        </p:txBody>
      </p:sp>
      <p:sp>
        <p:nvSpPr>
          <p:cNvPr id="19470" name="Скругленный прямоугольник 11"/>
          <p:cNvSpPr>
            <a:spLocks noChangeArrowheads="1"/>
          </p:cNvSpPr>
          <p:nvPr/>
        </p:nvSpPr>
        <p:spPr bwMode="auto">
          <a:xfrm>
            <a:off x="796925" y="2767013"/>
            <a:ext cx="10190163" cy="422275"/>
          </a:xfrm>
          <a:prstGeom prst="roundRect">
            <a:avLst>
              <a:gd name="adj" fmla="val 16667"/>
            </a:avLst>
          </a:prstGeom>
          <a:gradFill rotWithShape="1">
            <a:gsLst>
              <a:gs pos="0">
                <a:srgbClr val="F1A0FA"/>
              </a:gs>
              <a:gs pos="100000">
                <a:srgbClr val="FADBFD"/>
              </a:gs>
            </a:gsLst>
            <a:lin ang="5400000" scaled="1"/>
          </a:gradFill>
          <a:ln w="12700" algn="ctr">
            <a:solidFill>
              <a:srgbClr val="41719C"/>
            </a:solidFill>
            <a:miter lim="800000"/>
            <a:headEnd/>
            <a:tailEnd/>
          </a:ln>
        </p:spPr>
        <p:txBody>
          <a:bodyPr anchor="ctr"/>
          <a:lstStyle/>
          <a:p>
            <a:pPr algn="ctr"/>
            <a:r>
              <a:rPr lang="ru-RU" sz="1400" b="1"/>
              <a:t>Создает условия для качественного питания работников.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a:spLocks noGrp="1"/>
          </p:cNvSpPr>
          <p:nvPr>
            <p:ph type="sldNum" sz="quarter" idx="12"/>
          </p:nvPr>
        </p:nvSpPr>
        <p:spPr>
          <a:xfrm>
            <a:off x="9567863" y="6356350"/>
            <a:ext cx="2133600" cy="365125"/>
          </a:xfrm>
        </p:spPr>
        <p:txBody>
          <a:bodyPr/>
          <a:lstStyle/>
          <a:p>
            <a:pPr>
              <a:defRPr/>
            </a:pPr>
            <a:fld id="{049F9DD0-C88A-4095-9FB8-AF18F382BAA1}" type="slidenum">
              <a:rPr lang="ru-RU">
                <a:latin typeface="Arial" panose="020B0604020202020204" pitchFamily="34" charset="0"/>
                <a:cs typeface="Arial" panose="020B0604020202020204" pitchFamily="34" charset="0"/>
              </a:rPr>
              <a:pPr>
                <a:defRPr/>
              </a:pPr>
              <a:t>8</a:t>
            </a:fld>
            <a:endParaRPr lang="ru-RU" dirty="0">
              <a:latin typeface="Arial" panose="020B0604020202020204" pitchFamily="34" charset="0"/>
              <a:cs typeface="Arial" panose="020B0604020202020204" pitchFamily="34" charset="0"/>
            </a:endParaRPr>
          </a:p>
        </p:txBody>
      </p:sp>
      <p:sp>
        <p:nvSpPr>
          <p:cNvPr id="20485" name="TextBox 5"/>
          <p:cNvSpPr txBox="1">
            <a:spLocks noChangeArrowheads="1"/>
          </p:cNvSpPr>
          <p:nvPr/>
        </p:nvSpPr>
        <p:spPr bwMode="auto">
          <a:xfrm>
            <a:off x="1946275" y="231775"/>
            <a:ext cx="7656513" cy="457200"/>
          </a:xfrm>
          <a:prstGeom prst="rect">
            <a:avLst/>
          </a:prstGeom>
          <a:noFill/>
          <a:ln w="9525">
            <a:noFill/>
            <a:miter lim="800000"/>
            <a:headEnd/>
            <a:tailEnd/>
          </a:ln>
        </p:spPr>
        <p:txBody>
          <a:bodyPr>
            <a:spAutoFit/>
          </a:bodyPr>
          <a:lstStyle/>
          <a:p>
            <a:pPr>
              <a:defRPr/>
            </a:pPr>
            <a:r>
              <a:rPr lang="ru-RU" sz="2400" b="1">
                <a:solidFill>
                  <a:srgbClr val="F91813"/>
                </a:solidFill>
                <a:effectLst>
                  <a:outerShdw blurRad="38100" dist="38100" dir="2700000" algn="tl">
                    <a:srgbClr val="C0C0C0"/>
                  </a:outerShdw>
                </a:effectLst>
                <a:latin typeface="Calibri" pitchFamily="34" charset="0"/>
              </a:rPr>
              <a:t>Основные направления работы Профкома</a:t>
            </a:r>
          </a:p>
        </p:txBody>
      </p:sp>
      <p:sp>
        <p:nvSpPr>
          <p:cNvPr id="2" name="Горизонтальный свиток 8"/>
          <p:cNvSpPr>
            <a:spLocks noChangeArrowheads="1"/>
          </p:cNvSpPr>
          <p:nvPr/>
        </p:nvSpPr>
        <p:spPr bwMode="auto">
          <a:xfrm>
            <a:off x="550863" y="579438"/>
            <a:ext cx="10058400" cy="758825"/>
          </a:xfrm>
          <a:prstGeom prst="horizontalScroll">
            <a:avLst>
              <a:gd name="adj" fmla="val 12500"/>
            </a:avLst>
          </a:prstGeom>
          <a:gradFill rotWithShape="1">
            <a:gsLst>
              <a:gs pos="0">
                <a:srgbClr val="FF9966"/>
              </a:gs>
              <a:gs pos="100000">
                <a:srgbClr val="FFFFCC"/>
              </a:gs>
            </a:gsLst>
            <a:lin ang="5400000" scaled="1"/>
          </a:gradFill>
          <a:ln w="12700" algn="ctr">
            <a:solidFill>
              <a:srgbClr val="41719C"/>
            </a:solidFill>
            <a:miter lim="800000"/>
            <a:headEnd/>
            <a:tailEnd/>
          </a:ln>
        </p:spPr>
        <p:txBody>
          <a:bodyPr anchor="ctr"/>
          <a:lstStyle/>
          <a:p>
            <a:r>
              <a:rPr lang="ru-RU" sz="1600" b="1">
                <a:latin typeface="Georgia" pitchFamily="18" charset="0"/>
              </a:rPr>
              <a:t>Информационная поддержка членов Профсоюза по обеспечению социально-трудовых прав;</a:t>
            </a:r>
            <a:endParaRPr lang="ru-RU" sz="1600" b="1">
              <a:latin typeface="Calibri" pitchFamily="34" charset="0"/>
            </a:endParaRPr>
          </a:p>
        </p:txBody>
      </p:sp>
      <p:sp>
        <p:nvSpPr>
          <p:cNvPr id="20486" name="Горизонтальный свиток 10"/>
          <p:cNvSpPr>
            <a:spLocks noChangeArrowheads="1"/>
          </p:cNvSpPr>
          <p:nvPr/>
        </p:nvSpPr>
        <p:spPr bwMode="auto">
          <a:xfrm>
            <a:off x="571500" y="1209675"/>
            <a:ext cx="10058400" cy="985838"/>
          </a:xfrm>
          <a:prstGeom prst="horizontalScroll">
            <a:avLst>
              <a:gd name="adj" fmla="val 12500"/>
            </a:avLst>
          </a:prstGeom>
          <a:gradFill rotWithShape="1">
            <a:gsLst>
              <a:gs pos="0">
                <a:srgbClr val="FFFFCC"/>
              </a:gs>
              <a:gs pos="100000">
                <a:srgbClr val="FF9966"/>
              </a:gs>
            </a:gsLst>
            <a:lin ang="5400000" scaled="1"/>
          </a:gradFill>
          <a:ln w="12700" algn="ctr">
            <a:solidFill>
              <a:srgbClr val="41719C"/>
            </a:solidFill>
            <a:miter lim="800000"/>
            <a:headEnd/>
            <a:tailEnd/>
          </a:ln>
        </p:spPr>
        <p:txBody>
          <a:bodyPr anchor="ctr"/>
          <a:lstStyle/>
          <a:p>
            <a:endParaRPr lang="ru-RU">
              <a:solidFill>
                <a:srgbClr val="FFFFFF"/>
              </a:solidFill>
              <a:latin typeface="Georgia" pitchFamily="18" charset="0"/>
            </a:endParaRPr>
          </a:p>
          <a:p>
            <a:endParaRPr lang="ru-RU">
              <a:solidFill>
                <a:srgbClr val="FFFFFF"/>
              </a:solidFill>
              <a:latin typeface="Georgia" pitchFamily="18" charset="0"/>
            </a:endParaRPr>
          </a:p>
          <a:p>
            <a:r>
              <a:rPr lang="ru-RU" sz="1600" b="1">
                <a:latin typeface="Georgia" pitchFamily="18" charset="0"/>
              </a:rPr>
              <a:t>Работа с заявлениями и обращениями членов Профсоюза в Профком, работа в совместных комиссиях, обучение профсоюзного актива;</a:t>
            </a:r>
            <a:endParaRPr lang="ru-RU" sz="1600" b="1">
              <a:latin typeface="Calibri" pitchFamily="34" charset="0"/>
            </a:endParaRPr>
          </a:p>
          <a:p>
            <a:endParaRPr lang="ru-RU" sz="1600" b="1">
              <a:latin typeface="Calibri" pitchFamily="34" charset="0"/>
            </a:endParaRPr>
          </a:p>
          <a:p>
            <a:endParaRPr lang="ru-RU" sz="1600" b="1">
              <a:solidFill>
                <a:srgbClr val="FFFFFF"/>
              </a:solidFill>
              <a:latin typeface="Calibri" pitchFamily="34" charset="0"/>
            </a:endParaRPr>
          </a:p>
        </p:txBody>
      </p:sp>
      <p:sp>
        <p:nvSpPr>
          <p:cNvPr id="20487" name="Горизонтальный свиток 11"/>
          <p:cNvSpPr>
            <a:spLocks noChangeArrowheads="1"/>
          </p:cNvSpPr>
          <p:nvPr/>
        </p:nvSpPr>
        <p:spPr bwMode="auto">
          <a:xfrm>
            <a:off x="611188" y="2082800"/>
            <a:ext cx="10058400" cy="820738"/>
          </a:xfrm>
          <a:prstGeom prst="horizontalScroll">
            <a:avLst>
              <a:gd name="adj" fmla="val 12500"/>
            </a:avLst>
          </a:prstGeom>
          <a:gradFill rotWithShape="1">
            <a:gsLst>
              <a:gs pos="0">
                <a:srgbClr val="FF9966"/>
              </a:gs>
              <a:gs pos="100000">
                <a:srgbClr val="FFFFCC"/>
              </a:gs>
            </a:gsLst>
            <a:lin ang="5400000" scaled="1"/>
          </a:gradFill>
          <a:ln w="12700" algn="ctr">
            <a:solidFill>
              <a:srgbClr val="41719C"/>
            </a:solidFill>
            <a:miter lim="800000"/>
            <a:headEnd/>
            <a:tailEnd/>
          </a:ln>
        </p:spPr>
        <p:txBody>
          <a:bodyPr anchor="ctr"/>
          <a:lstStyle/>
          <a:p>
            <a:r>
              <a:rPr lang="ru-RU" sz="1600" b="1">
                <a:latin typeface="Georgia" pitchFamily="18" charset="0"/>
              </a:rPr>
              <a:t>Организация отдыха и оздоровления членов Профсоюза и членов их семей;</a:t>
            </a:r>
          </a:p>
        </p:txBody>
      </p:sp>
      <p:sp>
        <p:nvSpPr>
          <p:cNvPr id="20488" name="Горизонтальный свиток 12"/>
          <p:cNvSpPr>
            <a:spLocks noChangeArrowheads="1"/>
          </p:cNvSpPr>
          <p:nvPr/>
        </p:nvSpPr>
        <p:spPr bwMode="auto">
          <a:xfrm>
            <a:off x="623888" y="2789238"/>
            <a:ext cx="10058400" cy="985837"/>
          </a:xfrm>
          <a:prstGeom prst="horizontalScroll">
            <a:avLst>
              <a:gd name="adj" fmla="val 12500"/>
            </a:avLst>
          </a:prstGeom>
          <a:gradFill rotWithShape="1">
            <a:gsLst>
              <a:gs pos="0">
                <a:srgbClr val="FFFFCC"/>
              </a:gs>
              <a:gs pos="100000">
                <a:srgbClr val="FF9966"/>
              </a:gs>
            </a:gsLst>
            <a:lin ang="5400000" scaled="1"/>
          </a:gradFill>
          <a:ln w="12700" algn="ctr">
            <a:solidFill>
              <a:srgbClr val="41719C"/>
            </a:solidFill>
            <a:miter lim="800000"/>
            <a:headEnd/>
            <a:tailEnd/>
          </a:ln>
        </p:spPr>
        <p:txBody>
          <a:bodyPr anchor="ctr"/>
          <a:lstStyle/>
          <a:p>
            <a:r>
              <a:rPr lang="ru-RU" sz="1600" b="1">
                <a:latin typeface="Georgia" pitchFamily="18" charset="0"/>
              </a:rPr>
              <a:t>Участие в организации новогодних представлений для детей сотрудников, организация приобретения и выдачи детских новогодних подарков детям членов Профсоюза;</a:t>
            </a:r>
          </a:p>
        </p:txBody>
      </p:sp>
      <p:sp>
        <p:nvSpPr>
          <p:cNvPr id="20489" name="Горизонтальный свиток 14"/>
          <p:cNvSpPr>
            <a:spLocks noChangeArrowheads="1"/>
          </p:cNvSpPr>
          <p:nvPr/>
        </p:nvSpPr>
        <p:spPr bwMode="auto">
          <a:xfrm>
            <a:off x="614363" y="4616450"/>
            <a:ext cx="10067925" cy="492125"/>
          </a:xfrm>
          <a:prstGeom prst="horizontalScroll">
            <a:avLst>
              <a:gd name="adj" fmla="val 12500"/>
            </a:avLst>
          </a:prstGeom>
          <a:gradFill rotWithShape="1">
            <a:gsLst>
              <a:gs pos="0">
                <a:srgbClr val="FFFFCC"/>
              </a:gs>
              <a:gs pos="100000">
                <a:srgbClr val="FF9966"/>
              </a:gs>
            </a:gsLst>
            <a:lin ang="5400000" scaled="1"/>
          </a:gradFill>
          <a:ln w="12700" algn="ctr">
            <a:solidFill>
              <a:srgbClr val="41719C"/>
            </a:solidFill>
            <a:miter lim="800000"/>
            <a:headEnd/>
            <a:tailEnd/>
          </a:ln>
        </p:spPr>
        <p:txBody>
          <a:bodyPr anchor="ctr"/>
          <a:lstStyle/>
          <a:p>
            <a:r>
              <a:rPr lang="ru-RU" sz="1600" b="1">
                <a:latin typeface="Georgia" pitchFamily="18" charset="0"/>
              </a:rPr>
              <a:t>     Материальная поддержка членов Профсоюза в трудных жизненных ситуациях; </a:t>
            </a:r>
            <a:endParaRPr lang="ru-RU" sz="1600" b="1">
              <a:latin typeface="Calibri" pitchFamily="34" charset="0"/>
            </a:endParaRPr>
          </a:p>
        </p:txBody>
      </p:sp>
      <p:sp>
        <p:nvSpPr>
          <p:cNvPr id="20490" name="Горизонтальный свиток 15"/>
          <p:cNvSpPr>
            <a:spLocks noChangeArrowheads="1"/>
          </p:cNvSpPr>
          <p:nvPr/>
        </p:nvSpPr>
        <p:spPr bwMode="auto">
          <a:xfrm>
            <a:off x="603250" y="5057775"/>
            <a:ext cx="10058400" cy="862013"/>
          </a:xfrm>
          <a:prstGeom prst="horizontalScroll">
            <a:avLst>
              <a:gd name="adj" fmla="val 12500"/>
            </a:avLst>
          </a:prstGeom>
          <a:gradFill rotWithShape="1">
            <a:gsLst>
              <a:gs pos="0">
                <a:srgbClr val="FF9966"/>
              </a:gs>
              <a:gs pos="100000">
                <a:srgbClr val="FFFFCC"/>
              </a:gs>
            </a:gsLst>
            <a:lin ang="5400000" scaled="1"/>
          </a:gradFill>
          <a:ln w="12700" algn="ctr">
            <a:solidFill>
              <a:srgbClr val="41719C"/>
            </a:solidFill>
            <a:miter lim="800000"/>
            <a:headEnd/>
            <a:tailEnd/>
          </a:ln>
        </p:spPr>
        <p:txBody>
          <a:bodyPr anchor="ctr"/>
          <a:lstStyle/>
          <a:p>
            <a:r>
              <a:rPr lang="ru-RU" sz="1600" b="1">
                <a:latin typeface="Georgia" pitchFamily="18" charset="0"/>
              </a:rPr>
              <a:t>  </a:t>
            </a:r>
          </a:p>
          <a:p>
            <a:r>
              <a:rPr lang="ru-RU" sz="1600" b="1">
                <a:latin typeface="Georgia" pitchFamily="18" charset="0"/>
              </a:rPr>
              <a:t>Премирование членов Профсоюза, организация и проведение культмассовой работы;</a:t>
            </a:r>
            <a:endParaRPr lang="ru-RU" sz="1600" b="1">
              <a:latin typeface="Calibri" pitchFamily="34" charset="0"/>
            </a:endParaRPr>
          </a:p>
          <a:p>
            <a:endParaRPr lang="ru-RU" sz="1600" b="1">
              <a:latin typeface="Calibri" pitchFamily="34" charset="0"/>
            </a:endParaRPr>
          </a:p>
        </p:txBody>
      </p:sp>
      <p:sp>
        <p:nvSpPr>
          <p:cNvPr id="20491" name="Горизонтальный свиток 16"/>
          <p:cNvSpPr>
            <a:spLocks noChangeArrowheads="1"/>
          </p:cNvSpPr>
          <p:nvPr/>
        </p:nvSpPr>
        <p:spPr bwMode="auto">
          <a:xfrm>
            <a:off x="623888" y="5783263"/>
            <a:ext cx="10079037" cy="1074737"/>
          </a:xfrm>
          <a:prstGeom prst="horizontalScroll">
            <a:avLst>
              <a:gd name="adj" fmla="val 12500"/>
            </a:avLst>
          </a:prstGeom>
          <a:gradFill rotWithShape="1">
            <a:gsLst>
              <a:gs pos="0">
                <a:srgbClr val="FFFFCC"/>
              </a:gs>
              <a:gs pos="100000">
                <a:srgbClr val="FF9966"/>
              </a:gs>
            </a:gsLst>
            <a:lin ang="5400000" scaled="1"/>
          </a:gradFill>
          <a:ln w="12700" algn="ctr">
            <a:solidFill>
              <a:srgbClr val="41719C"/>
            </a:solidFill>
            <a:miter lim="800000"/>
            <a:headEnd/>
            <a:tailEnd/>
          </a:ln>
        </p:spPr>
        <p:txBody>
          <a:bodyPr anchor="ctr"/>
          <a:lstStyle/>
          <a:p>
            <a:r>
              <a:rPr lang="ru-RU" sz="1600" b="1">
                <a:latin typeface="Georgia" pitchFamily="18" charset="0"/>
              </a:rPr>
              <a:t>Участие в совещаниях и мероприятиях, проводимых Тульской областной организацией Профессионального союза работников народного образования и науки РФ, </a:t>
            </a:r>
            <a:r>
              <a:rPr lang="ru-RU" sz="1600" b="1"/>
              <a:t>Центральным советом Профсоюза.</a:t>
            </a:r>
          </a:p>
        </p:txBody>
      </p:sp>
      <p:sp>
        <p:nvSpPr>
          <p:cNvPr id="20492" name="Горизонтальный свиток 14"/>
          <p:cNvSpPr>
            <a:spLocks noChangeArrowheads="1"/>
          </p:cNvSpPr>
          <p:nvPr/>
        </p:nvSpPr>
        <p:spPr bwMode="auto">
          <a:xfrm>
            <a:off x="603250" y="3560763"/>
            <a:ext cx="10088563" cy="1181100"/>
          </a:xfrm>
          <a:prstGeom prst="horizontalScroll">
            <a:avLst>
              <a:gd name="adj" fmla="val 12500"/>
            </a:avLst>
          </a:prstGeom>
          <a:gradFill rotWithShape="1">
            <a:gsLst>
              <a:gs pos="0">
                <a:srgbClr val="FF9966"/>
              </a:gs>
              <a:gs pos="100000">
                <a:srgbClr val="FFFFCC"/>
              </a:gs>
            </a:gsLst>
            <a:lin ang="5400000" scaled="1"/>
          </a:gradFill>
          <a:ln w="12700" algn="ctr">
            <a:solidFill>
              <a:srgbClr val="41719C"/>
            </a:solidFill>
            <a:miter lim="800000"/>
            <a:headEnd/>
            <a:tailEnd/>
          </a:ln>
        </p:spPr>
        <p:txBody>
          <a:bodyPr anchor="ctr"/>
          <a:lstStyle/>
          <a:p>
            <a:pPr algn="ctr"/>
            <a:r>
              <a:rPr lang="ru-RU"/>
              <a:t> </a:t>
            </a:r>
            <a:r>
              <a:rPr lang="ru-RU" sz="1600" b="1"/>
              <a:t>Выделение  денежных средств на подарки ко Дню рождения Общероссийского Профсоюза образования, ко Дню преподавателя высшей школы, для поздравления мужчин с </a:t>
            </a:r>
          </a:p>
          <a:p>
            <a:pPr algn="ctr"/>
            <a:r>
              <a:rPr lang="ru-RU" sz="1600" b="1"/>
              <a:t>23 февраля, женщин с Международным женским днем 8 Марта – членов Профсоюза; </a:t>
            </a:r>
          </a:p>
        </p:txBody>
      </p:sp>
      <p:pic>
        <p:nvPicPr>
          <p:cNvPr id="20493" name="Рисунок 1"/>
          <p:cNvPicPr>
            <a:picLocks noChangeAspect="1" noChangeArrowheads="1"/>
          </p:cNvPicPr>
          <p:nvPr/>
        </p:nvPicPr>
        <p:blipFill>
          <a:blip r:embed="rId3"/>
          <a:srcRect/>
          <a:stretch>
            <a:fillRect/>
          </a:stretch>
        </p:blipFill>
        <p:spPr bwMode="auto">
          <a:xfrm>
            <a:off x="10807700" y="215900"/>
            <a:ext cx="1249363" cy="1368425"/>
          </a:xfrm>
          <a:prstGeom prst="rect">
            <a:avLst/>
          </a:prstGeom>
          <a:solidFill>
            <a:srgbClr val="FFFFFF">
              <a:alpha val="0"/>
            </a:srgbClr>
          </a:solidFill>
          <a:ln w="9525">
            <a:noFill/>
            <a:miter lim="800000"/>
            <a:headEnd/>
            <a:tailEnd/>
          </a:ln>
        </p:spPr>
      </p:pic>
      <p:pic>
        <p:nvPicPr>
          <p:cNvPr id="20494" name="Picture 16" descr="человечки"/>
          <p:cNvPicPr>
            <a:picLocks noChangeAspect="1" noChangeArrowheads="1"/>
          </p:cNvPicPr>
          <p:nvPr/>
        </p:nvPicPr>
        <p:blipFill>
          <a:blip r:embed="rId4"/>
          <a:srcRect/>
          <a:stretch>
            <a:fillRect/>
          </a:stretch>
        </p:blipFill>
        <p:spPr bwMode="auto">
          <a:xfrm>
            <a:off x="11009313" y="5319713"/>
            <a:ext cx="981075" cy="1123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txBox="1">
            <a:spLocks/>
          </p:cNvSpPr>
          <p:nvPr/>
        </p:nvSpPr>
        <p:spPr bwMode="auto">
          <a:xfrm>
            <a:off x="1992313" y="1744663"/>
            <a:ext cx="8229600" cy="4348162"/>
          </a:xfrm>
          <a:prstGeom prst="rect">
            <a:avLst/>
          </a:prstGeom>
          <a:noFill/>
          <a:ln w="9525">
            <a:noFill/>
            <a:miter lim="800000"/>
            <a:headEnd/>
            <a:tailEnd/>
          </a:ln>
        </p:spPr>
        <p:txBody>
          <a:bodyPr/>
          <a:lstStyle/>
          <a:p>
            <a:pPr defTabSz="914400">
              <a:lnSpc>
                <a:spcPct val="90000"/>
              </a:lnSpc>
              <a:spcBef>
                <a:spcPts val="1000"/>
              </a:spcBef>
              <a:spcAft>
                <a:spcPts val="1200"/>
              </a:spcAft>
              <a:buFont typeface="Arial" charset="0"/>
              <a:buNone/>
            </a:pPr>
            <a:endParaRPr lang="ru-RU" altLang="ru-RU" sz="1400"/>
          </a:p>
        </p:txBody>
      </p:sp>
      <p:sp>
        <p:nvSpPr>
          <p:cNvPr id="8" name="Номер слайда 1"/>
          <p:cNvSpPr txBox="1">
            <a:spLocks noGrp="1"/>
          </p:cNvSpPr>
          <p:nvPr/>
        </p:nvSpPr>
        <p:spPr>
          <a:xfrm>
            <a:off x="9567863" y="6356350"/>
            <a:ext cx="2133600" cy="365125"/>
          </a:xfrm>
          <a:prstGeom prst="rect">
            <a:avLst/>
          </a:prstGeom>
          <a:noFill/>
        </p:spPr>
        <p:txBody>
          <a:bodyPr anchor="ctr"/>
          <a:lstStyle/>
          <a:p>
            <a:pPr algn="r" fontAlgn="auto">
              <a:spcBef>
                <a:spcPts val="0"/>
              </a:spcBef>
              <a:spcAft>
                <a:spcPts val="0"/>
              </a:spcAft>
              <a:defRPr/>
            </a:pPr>
            <a:fld id="{89B8508E-31B9-4AAA-B3B1-4400C0C060F1}" type="slidenum">
              <a:rPr lang="ru-RU" sz="1200">
                <a:solidFill>
                  <a:schemeClr val="tx1">
                    <a:tint val="75000"/>
                  </a:schemeClr>
                </a:solidFill>
                <a:latin typeface="Arial" panose="020B0604020202020204" pitchFamily="34" charset="0"/>
                <a:cs typeface="Arial" panose="020B0604020202020204" pitchFamily="34" charset="0"/>
              </a:rPr>
              <a:pPr algn="r" fontAlgn="auto">
                <a:spcBef>
                  <a:spcPts val="0"/>
                </a:spcBef>
                <a:spcAft>
                  <a:spcPts val="0"/>
                </a:spcAft>
                <a:defRPr/>
              </a:pPr>
              <a:t>9</a:t>
            </a:fld>
            <a:endParaRPr lang="ru-RU" sz="1200" dirty="0">
              <a:solidFill>
                <a:schemeClr val="tx1">
                  <a:tint val="75000"/>
                </a:schemeClr>
              </a:solidFill>
              <a:latin typeface="Arial" panose="020B0604020202020204" pitchFamily="34" charset="0"/>
              <a:cs typeface="Arial" panose="020B0604020202020204" pitchFamily="34" charset="0"/>
            </a:endParaRPr>
          </a:p>
        </p:txBody>
      </p:sp>
      <p:pic>
        <p:nvPicPr>
          <p:cNvPr id="21507" name="Рисунок 1"/>
          <p:cNvPicPr>
            <a:picLocks noChangeAspect="1" noChangeArrowheads="1"/>
          </p:cNvPicPr>
          <p:nvPr/>
        </p:nvPicPr>
        <p:blipFill>
          <a:blip r:embed="rId2"/>
          <a:srcRect/>
          <a:stretch>
            <a:fillRect/>
          </a:stretch>
        </p:blipFill>
        <p:spPr bwMode="auto">
          <a:xfrm>
            <a:off x="10764838" y="209550"/>
            <a:ext cx="1249362" cy="823913"/>
          </a:xfrm>
          <a:prstGeom prst="rect">
            <a:avLst/>
          </a:prstGeom>
          <a:solidFill>
            <a:srgbClr val="FFFFFF">
              <a:alpha val="0"/>
            </a:srgbClr>
          </a:solidFill>
          <a:ln w="9525">
            <a:noFill/>
            <a:miter lim="800000"/>
            <a:headEnd/>
            <a:tailEnd/>
          </a:ln>
        </p:spPr>
      </p:pic>
      <p:sp>
        <p:nvSpPr>
          <p:cNvPr id="21508" name="Text Box 8"/>
          <p:cNvSpPr txBox="1">
            <a:spLocks noChangeArrowheads="1"/>
          </p:cNvSpPr>
          <p:nvPr/>
        </p:nvSpPr>
        <p:spPr bwMode="auto">
          <a:xfrm>
            <a:off x="9051925" y="677863"/>
            <a:ext cx="2670175" cy="366712"/>
          </a:xfrm>
          <a:prstGeom prst="rect">
            <a:avLst/>
          </a:prstGeom>
          <a:noFill/>
          <a:ln w="9525">
            <a:noFill/>
            <a:miter lim="800000"/>
            <a:headEnd/>
            <a:tailEnd/>
          </a:ln>
        </p:spPr>
        <p:txBody>
          <a:bodyPr>
            <a:spAutoFit/>
          </a:bodyPr>
          <a:lstStyle/>
          <a:p>
            <a:pPr defTabSz="914400">
              <a:spcBef>
                <a:spcPct val="50000"/>
              </a:spcBef>
            </a:pPr>
            <a:endParaRPr lang="ru-RU"/>
          </a:p>
        </p:txBody>
      </p:sp>
      <p:sp>
        <p:nvSpPr>
          <p:cNvPr id="21509" name="Text Box 19"/>
          <p:cNvSpPr txBox="1">
            <a:spLocks noChangeArrowheads="1"/>
          </p:cNvSpPr>
          <p:nvPr/>
        </p:nvSpPr>
        <p:spPr bwMode="auto">
          <a:xfrm>
            <a:off x="5632450" y="1498600"/>
            <a:ext cx="6159500" cy="3514725"/>
          </a:xfrm>
          <a:prstGeom prst="rect">
            <a:avLst/>
          </a:prstGeom>
          <a:noFill/>
          <a:ln w="9525">
            <a:noFill/>
            <a:miter lim="800000"/>
            <a:headEnd/>
            <a:tailEnd/>
          </a:ln>
        </p:spPr>
        <p:txBody>
          <a:bodyPr>
            <a:spAutoFit/>
          </a:bodyPr>
          <a:lstStyle/>
          <a:p>
            <a:pPr defTabSz="914400"/>
            <a:r>
              <a:rPr lang="ru-RU" sz="1600">
                <a:solidFill>
                  <a:srgbClr val="000066"/>
                </a:solidFill>
              </a:rPr>
              <a:t>     Общероссийский Профсоюз образования объявил 2022-й Годом корпоративной культуры. В этом году был сделан акцент на комплексной реализации всех направлений деятельности Профсоюза. Тематика 2022 года ставила своей целью развитие пространства новых смыслов и ценностных установок профсоюзных лидеров и активистов, направленных на позиционирование Общероссийского Профсоюза образования как современной, динамично развивающейся организации, способной определять и решать задачи, сообразные социокультурным вызовам.</a:t>
            </a:r>
          </a:p>
          <a:p>
            <a:pPr defTabSz="914400"/>
            <a:r>
              <a:rPr lang="ru-RU" sz="1600">
                <a:solidFill>
                  <a:srgbClr val="000066"/>
                </a:solidFill>
              </a:rPr>
              <a:t>     В связи этим были запланированы и проведены различные тематические культурно-массовые и спортивные мероприятия, направленные на укрепление и развитие корпоративной культуры.</a:t>
            </a:r>
          </a:p>
        </p:txBody>
      </p:sp>
      <p:pic>
        <p:nvPicPr>
          <p:cNvPr id="21510" name="Picture 21" descr="xdMcrnw7Tq03yjbJjd-HGixWZMPwVPU3X_AwambfmWyOpCoFwtQiLT7rxRT4rVBp43bUK8lV4KRgeN5c2l1Sx4ew"/>
          <p:cNvPicPr>
            <a:picLocks noChangeAspect="1" noChangeArrowheads="1"/>
          </p:cNvPicPr>
          <p:nvPr/>
        </p:nvPicPr>
        <p:blipFill>
          <a:blip r:embed="rId3"/>
          <a:srcRect/>
          <a:stretch>
            <a:fillRect/>
          </a:stretch>
        </p:blipFill>
        <p:spPr bwMode="auto">
          <a:xfrm>
            <a:off x="403225" y="1279525"/>
            <a:ext cx="4984750" cy="5434013"/>
          </a:xfrm>
          <a:prstGeom prst="rect">
            <a:avLst/>
          </a:prstGeom>
          <a:noFill/>
          <a:ln w="9525">
            <a:noFill/>
            <a:miter lim="800000"/>
            <a:headEnd/>
            <a:tailEnd/>
          </a:ln>
        </p:spPr>
      </p:pic>
      <p:pic>
        <p:nvPicPr>
          <p:cNvPr id="21511" name="Picture 22" descr="Безымянный"/>
          <p:cNvPicPr>
            <a:picLocks noChangeAspect="1" noChangeArrowheads="1"/>
          </p:cNvPicPr>
          <p:nvPr/>
        </p:nvPicPr>
        <p:blipFill>
          <a:blip r:embed="rId4"/>
          <a:srcRect/>
          <a:stretch>
            <a:fillRect/>
          </a:stretch>
        </p:blipFill>
        <p:spPr bwMode="auto">
          <a:xfrm>
            <a:off x="8361363" y="4733925"/>
            <a:ext cx="2998787" cy="2000250"/>
          </a:xfrm>
          <a:prstGeom prst="rect">
            <a:avLst/>
          </a:prstGeom>
          <a:noFill/>
          <a:ln w="9525">
            <a:noFill/>
            <a:miter lim="800000"/>
            <a:headEnd/>
            <a:tailEnd/>
          </a:ln>
        </p:spPr>
      </p:pic>
      <p:sp>
        <p:nvSpPr>
          <p:cNvPr id="21512" name="WordArt 11"/>
          <p:cNvSpPr>
            <a:spLocks noChangeArrowheads="1" noChangeShapeType="1" noTextEdit="1"/>
          </p:cNvSpPr>
          <p:nvPr/>
        </p:nvSpPr>
        <p:spPr bwMode="auto">
          <a:xfrm>
            <a:off x="2606675" y="428625"/>
            <a:ext cx="6800850" cy="933450"/>
          </a:xfrm>
          <a:prstGeom prst="rect">
            <a:avLst/>
          </a:prstGeom>
        </p:spPr>
        <p:txBody>
          <a:bodyPr wrap="none" fromWordArt="1">
            <a:prstTxWarp prst="textPlain">
              <a:avLst>
                <a:gd name="adj" fmla="val 50000"/>
              </a:avLst>
            </a:prstTxWarp>
          </a:bodyPr>
          <a:lstStyle/>
          <a:p>
            <a:pPr algn="ctr"/>
            <a:r>
              <a:rPr lang="ru-RU"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2022 - Год корпоративной культуры</a:t>
            </a: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2263</TotalTime>
  <Words>1818</Words>
  <Application>Microsoft Office PowerPoint</Application>
  <PresentationFormat>Широкоэкранный</PresentationFormat>
  <Paragraphs>152</Paragraphs>
  <Slides>18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18</vt:i4>
      </vt:variant>
    </vt:vector>
  </HeadingPairs>
  <TitlesOfParts>
    <vt:vector size="27" baseType="lpstr">
      <vt:lpstr>等线</vt:lpstr>
      <vt:lpstr>Arial</vt:lpstr>
      <vt:lpstr>Calibri</vt:lpstr>
      <vt:lpstr>Calibri Light</vt:lpstr>
      <vt:lpstr>Georgia</vt:lpstr>
      <vt:lpstr>Impact</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Гордова Элла Евгеньевна</cp:lastModifiedBy>
  <cp:revision>147</cp:revision>
  <dcterms:created xsi:type="dcterms:W3CDTF">2018-10-31T17:08:02Z</dcterms:created>
  <dcterms:modified xsi:type="dcterms:W3CDTF">2022-12-23T07:00:46Z</dcterms:modified>
</cp:coreProperties>
</file>